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92" r:id="rId5"/>
    <p:sldId id="29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47503" autoAdjust="0"/>
  </p:normalViewPr>
  <p:slideViewPr>
    <p:cSldViewPr snapToGrid="0">
      <p:cViewPr varScale="1">
        <p:scale>
          <a:sx n="54" d="100"/>
          <a:sy n="54" d="100"/>
        </p:scale>
        <p:origin x="250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28E4AF-BCD7-401D-961B-C469ED6F7007}" type="datetimeFigureOut">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248D5C-2032-4130-B610-B5D9AFFA9117}" type="slidenum">
              <a:t>‹#›</a:t>
            </a:fld>
            <a:endParaRPr lang="en-US"/>
          </a:p>
        </p:txBody>
      </p:sp>
    </p:spTree>
    <p:extLst>
      <p:ext uri="{BB962C8B-B14F-4D97-AF65-F5344CB8AC3E}">
        <p14:creationId xmlns:p14="http://schemas.microsoft.com/office/powerpoint/2010/main" val="1298219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232D4B"/>
                </a:solidFill>
              </a:rPr>
              <a:t>Magnet Recognition</a:t>
            </a:r>
            <a:r>
              <a:rPr lang="en-US" b="1" baseline="30000" dirty="0">
                <a:solidFill>
                  <a:srgbClr val="232D4B"/>
                </a:solidFill>
              </a:rPr>
              <a:t>® </a:t>
            </a:r>
            <a:r>
              <a:rPr lang="en-US"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solidFill>
                  <a:srgbClr val="232D4B"/>
                </a:solidFill>
              </a:rPr>
              <a:t>Relationship-Based Care</a:t>
            </a:r>
            <a:r>
              <a:rPr lang="en-US" dirty="0">
                <a:solidFill>
                  <a:srgbClr val="232D4B"/>
                </a:solidFill>
              </a:rPr>
              <a:t>, shown here at the center of our Professional Practice Model.</a:t>
            </a:r>
          </a:p>
          <a:p>
            <a:endParaRPr lang="en-US" dirty="0"/>
          </a:p>
          <a:p>
            <a:r>
              <a:rPr lang="en-US" dirty="0"/>
              <a:t>This Magnet Moment is for the NK5b standard, which requires the following: Provide one example, with supporting evidence, of how a clinical nurse(s) implemented an evidence-based practice that is new or a revision to existing practice in an ambulatory care setting within the organization. </a:t>
            </a:r>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March 2023, Clinician 4 Danita Massie attended </a:t>
            </a:r>
            <a:r>
              <a:rPr lang="en-US" sz="1200" dirty="0">
                <a:solidFill>
                  <a:srgbClr val="232D4B"/>
                </a:solidFill>
              </a:rPr>
              <a:t>a radiology conference and asked other </a:t>
            </a:r>
            <a:r>
              <a:rPr lang="en-US" dirty="0"/>
              <a:t>procedure nurses what metrics they were utilizing and tracking to improve their patient care. She received the same answer that reflected her current practice, of tracking room times and caseloads; however, most other outcomes were primarily physician- and not nursing-driven. This caused Danita to consider: What do the nurses in my practice own, and how can we measure it and track it to improve patient outcomes?</a:t>
            </a:r>
          </a:p>
          <a:p>
            <a:endParaRPr lang="en-US" dirty="0"/>
          </a:p>
          <a:p>
            <a:r>
              <a:rPr lang="en-US" dirty="0"/>
              <a:t>Danita collaborated with her peers to determine what areas of their nursing practice had opportunity for improvement. They realized in IR, nurse-provided moderate sedation is a common and critical procedure with a fairly high risk to patient safety, yet there was a lack of nurse sedation assessment tools for patients undergoing moderate sedation in IR procedures. Danita and her team determined the following issues occurred when patients were under nurse moderate sedation in IR: </a:t>
            </a:r>
          </a:p>
          <a:p>
            <a:r>
              <a:rPr lang="en-US" dirty="0"/>
              <a:t>• a Lack of sedation assessment tool</a:t>
            </a:r>
          </a:p>
          <a:p>
            <a:r>
              <a:rPr lang="en-US" dirty="0"/>
              <a:t>• Difficulty precepting new nurses into the practice setting, as there was no formal guideline and language to guide their training </a:t>
            </a:r>
          </a:p>
          <a:p>
            <a:r>
              <a:rPr lang="en-US" dirty="0"/>
              <a:t>• No available data from a patient’s previous sedation experience to help make future decisions for sedation plans moving forward </a:t>
            </a:r>
          </a:p>
          <a:p>
            <a:r>
              <a:rPr lang="en-US" dirty="0"/>
              <a:t>• No common language to guide the physicians and nurses when developing the sedation plan</a:t>
            </a:r>
          </a:p>
          <a:p>
            <a:endParaRPr lang="en-US" dirty="0"/>
          </a:p>
          <a:p>
            <a:r>
              <a:rPr lang="en-US" dirty="0"/>
              <a:t>The team recognized that if these issues were not addressed, the patients and team were at risk of not meeting patient needs for sedation management. </a:t>
            </a:r>
          </a:p>
          <a:p>
            <a:endParaRPr lang="en-US" dirty="0"/>
          </a:p>
          <a:p>
            <a:r>
              <a:rPr lang="en-US" dirty="0"/>
              <a:t>Danita worked with RN Research Coordinator Claiborne Miller-Davis and her IR colleague, Clinician 2 Matthew Lease, and found that a search of background literature showed a significant gap in this area of nursing literature and research around metrics for measuring sedation. Most of the work targeted timing and efficiency for procedural areas (focused on patient flow and processes); however, very little existed on what nursing metrics should be measured. The background search looking for potential tools for sedation showed good literature evidence for several tools, such as the Richmond Agitation-Sedation Scale (RASS) and the Ramsay Sedation Scale. The literature review determined that both the RASS and Ramsey sedation scales were valid and reliable. RASS was already utilized in the ICUs at UVA, which created a foundation of general familiarity with the tool. Additionally, the RASS had a current build within EPIC, and was able to measure agitation, which can be a key component during procedural sedation. The literature search was narrowed to RASS. RASS was originally developed around delirium and in the ICUs, so it included language around intubated patients. Work out of Harvard proposed a Modified RASS (</a:t>
            </a:r>
            <a:r>
              <a:rPr lang="en-US" dirty="0" err="1"/>
              <a:t>mRASS</a:t>
            </a:r>
            <a:r>
              <a:rPr lang="en-US" dirty="0"/>
              <a:t>) assessment, which removed the language around intubated patients and slightly modified the language to fit an outpatient setting. From the literature review, it was determined that </a:t>
            </a:r>
            <a:r>
              <a:rPr lang="en-US" dirty="0" err="1"/>
              <a:t>mRASS</a:t>
            </a:r>
            <a:r>
              <a:rPr lang="en-US" dirty="0"/>
              <a:t> would be the best fit for IR, as they monitor sedation for noncritical, ambulatory care patients. Updates were presented to various stakeholders, and the team received support from all of the necessary nursing and interdisciplinary committees. From April to June 2024, Danita and Matthew worked to have the </a:t>
            </a:r>
            <a:r>
              <a:rPr lang="en-US" dirty="0" err="1"/>
              <a:t>mRASS</a:t>
            </a:r>
            <a:r>
              <a:rPr lang="en-US" dirty="0"/>
              <a:t> tool incorporated into EPIC. Educational in-services took place to teach the tool to IR nurses and providers in May and June 2024. In July 2024, </a:t>
            </a:r>
            <a:r>
              <a:rPr lang="en-US" dirty="0" err="1"/>
              <a:t>mRASS</a:t>
            </a:r>
            <a:r>
              <a:rPr lang="en-US" dirty="0"/>
              <a:t> was implemented in IR as a pilot tool for nurses to utilize during sedation procedures. </a:t>
            </a:r>
          </a:p>
          <a:p>
            <a:endParaRPr lang="en-US" dirty="0"/>
          </a:p>
          <a:p>
            <a:r>
              <a:rPr lang="en-US" dirty="0"/>
              <a:t>Please join us in congratulating Danita, Claiborne, Matthew and the entire IR team for their work on this initiative!</a:t>
            </a:r>
          </a:p>
          <a:p>
            <a:endParaRPr lang="en-US" dirty="0"/>
          </a:p>
          <a:p>
            <a:r>
              <a:rPr lang="en-US" dirty="0"/>
              <a:t>This Magnet minute is just a small representation of an enormous amount of work that occurred. To read the full Magnet story that was submitted as part of our Magnet document, scan the QR code pictured on this slide, or search for the story in our Magnet Document website. </a:t>
            </a:r>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12/18/2024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83" r:id="rId1"/>
    <p:sldLayoutId id="2147483681" r:id="rId2"/>
    <p:sldLayoutId id="2147483650" r:id="rId3"/>
    <p:sldLayoutId id="2147483675" r:id="rId4"/>
    <p:sldLayoutId id="2147483673" r:id="rId5"/>
    <p:sldLayoutId id="2147483674" r:id="rId6"/>
    <p:sldLayoutId id="214748368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a:spcBef>
                <a:spcPct val="0"/>
              </a:spcBef>
            </a:pPr>
            <a:r>
              <a:rPr lang="en-US" b="1" dirty="0">
                <a:solidFill>
                  <a:srgbClr val="232D4B"/>
                </a:solidFill>
              </a:rPr>
              <a:t>ANCC Magnet Recognition</a:t>
            </a:r>
            <a:r>
              <a:rPr lang="en-US" b="1" baseline="30000" dirty="0">
                <a:solidFill>
                  <a:srgbClr val="232D4B"/>
                </a:solidFill>
              </a:rPr>
              <a:t>® </a:t>
            </a:r>
            <a:r>
              <a:rPr lang="en-US"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solidFill>
                  <a:srgbClr val="232D4B"/>
                </a:solidFill>
              </a:rPr>
              <a:t>Relationship-Based Care</a:t>
            </a:r>
            <a:r>
              <a:rPr lang="en-US" dirty="0">
                <a:solidFill>
                  <a:srgbClr val="232D4B"/>
                </a:solidFill>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3912" y="0"/>
            <a:ext cx="4643693" cy="4643693"/>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1995541" y="4499468"/>
            <a:ext cx="6443830" cy="3077766"/>
          </a:xfrm>
          <a:prstGeom prst="rect">
            <a:avLst/>
          </a:prstGeom>
          <a:noFill/>
        </p:spPr>
        <p:txBody>
          <a:bodyPr wrap="square" lIns="91440" tIns="45720" rIns="91440" bIns="45720" rtlCol="0" anchor="t">
            <a:spAutoFit/>
          </a:bodyPr>
          <a:lstStyle/>
          <a:p>
            <a:pPr algn="r"/>
            <a:r>
              <a:rPr lang="en-US" sz="3200" b="1" dirty="0">
                <a:solidFill>
                  <a:srgbClr val="232D4B"/>
                </a:solidFill>
                <a:latin typeface="+mj-lt"/>
              </a:rPr>
              <a:t>NK5b</a:t>
            </a:r>
            <a:r>
              <a:rPr lang="en-US" sz="2400" b="1" dirty="0">
                <a:solidFill>
                  <a:srgbClr val="232D4B"/>
                </a:solidFill>
              </a:rPr>
              <a:t> </a:t>
            </a:r>
          </a:p>
          <a:p>
            <a:pPr algn="r"/>
            <a:r>
              <a:rPr lang="en-US" sz="2400" b="1" dirty="0">
                <a:solidFill>
                  <a:srgbClr val="232D4B"/>
                </a:solidFill>
              </a:rPr>
              <a:t>Provide one example, with supporting evidence, of how a clinical nurse(s) implemented an evidence-based practice that is new or a revision to existing practice in an ambulatory care setting within the organization.</a:t>
            </a:r>
          </a:p>
          <a:p>
            <a:pPr algn="ctr"/>
            <a:endParaRPr lang="en-US" sz="2400" b="1" dirty="0">
              <a:solidFill>
                <a:srgbClr val="232D4B"/>
              </a:solidFill>
            </a:endParaRPr>
          </a:p>
          <a:p>
            <a:pPr algn="ctr"/>
            <a:endParaRPr lang="en-US" dirty="0">
              <a:solidFill>
                <a:srgbClr val="232D4B"/>
              </a:solidFill>
            </a:endParaRPr>
          </a:p>
        </p:txBody>
      </p:sp>
      <p:pic>
        <p:nvPicPr>
          <p:cNvPr id="3" name="Picture 2">
            <a:extLst>
              <a:ext uri="{FF2B5EF4-FFF2-40B4-BE49-F238E27FC236}">
                <a16:creationId xmlns:a16="http://schemas.microsoft.com/office/drawing/2014/main" id="{ADC7C4FE-1090-4482-BA99-40C080F7BB17}"/>
              </a:ext>
            </a:extLst>
          </p:cNvPr>
          <p:cNvPicPr>
            <a:picLocks noChangeAspect="1"/>
          </p:cNvPicPr>
          <p:nvPr/>
        </p:nvPicPr>
        <p:blipFill>
          <a:blip r:embed="rId6"/>
          <a:stretch>
            <a:fillRect/>
          </a:stretch>
        </p:blipFill>
        <p:spPr>
          <a:xfrm>
            <a:off x="6482170" y="4387527"/>
            <a:ext cx="683401" cy="683401"/>
          </a:xfrm>
          <a:prstGeom prst="rect">
            <a:avLst/>
          </a:prstGeom>
        </p:spPr>
      </p:pic>
    </p:spTree>
    <p:extLst>
      <p:ext uri="{BB962C8B-B14F-4D97-AF65-F5344CB8AC3E}">
        <p14:creationId xmlns:p14="http://schemas.microsoft.com/office/powerpoint/2010/main" val="4034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27146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dirty="0">
                <a:solidFill>
                  <a:srgbClr val="232D4B"/>
                </a:solidFill>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23216" y="271801"/>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424" r="15098"/>
          <a:stretch/>
        </p:blipFill>
        <p:spPr>
          <a:xfrm>
            <a:off x="7946966" y="1641182"/>
            <a:ext cx="3938288" cy="3575636"/>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3" y="1059497"/>
            <a:ext cx="6340655" cy="522835"/>
          </a:xfrm>
          <a:prstGeom prst="rect">
            <a:avLst/>
          </a:prstGeom>
        </p:spPr>
        <p:txBody>
          <a:bodyPr wrap="square" lIns="0" tIns="0" rIns="0" bIns="0" rtlCol="0" anchor="t">
            <a:spAutoFit/>
          </a:bodyPr>
          <a:lstStyle/>
          <a:p>
            <a:pPr>
              <a:lnSpc>
                <a:spcPts val="4659"/>
              </a:lnSpc>
              <a:spcBef>
                <a:spcPct val="0"/>
              </a:spcBef>
            </a:pPr>
            <a:r>
              <a:rPr lang="en-US" sz="2400" spc="166" dirty="0">
                <a:solidFill>
                  <a:srgbClr val="232D4B"/>
                </a:solidFill>
                <a:latin typeface="Franklin Gothic Demi"/>
              </a:rPr>
              <a:t>mRASS: Improving Sedation Assessment</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3" y="1779829"/>
            <a:ext cx="6729608" cy="4924425"/>
          </a:xfrm>
          <a:prstGeom prst="rect">
            <a:avLst/>
          </a:prstGeom>
        </p:spPr>
        <p:txBody>
          <a:bodyPr wrap="square" lIns="0" tIns="0" rIns="0" bIns="0" rtlCol="0" anchor="t">
            <a:spAutoFit/>
          </a:bodyPr>
          <a:lstStyle/>
          <a:p>
            <a:pPr>
              <a:spcBef>
                <a:spcPct val="0"/>
              </a:spcBef>
            </a:pPr>
            <a:r>
              <a:rPr lang="en-US" sz="1600" dirty="0">
                <a:solidFill>
                  <a:srgbClr val="232D4B"/>
                </a:solidFill>
              </a:rPr>
              <a:t>Clinician 4 Danita Massie attended the Association for Radiologic &amp; Imaging Nursing and the Society of Interventional Radiology (ARIN/SIR) conference in March 2023, where she discovered opportunity to question which nurse-sensitive outcomes existed in her practice area in Interventional Radiology. After the conference, Danita collaborated with her peers and identified a lack of nurse sedation assessment tools for patients undergoing moderate sedation in IR procedures. This led to difficulty precepting new nurses to IR, a lack of historical patient data on sedation experiences, and no common language to guide physicians and nurses when developing a sedation plan. </a:t>
            </a:r>
          </a:p>
          <a:p>
            <a:pPr>
              <a:spcBef>
                <a:spcPct val="0"/>
              </a:spcBef>
            </a:pPr>
            <a:endParaRPr lang="en-US" sz="1600" dirty="0">
              <a:solidFill>
                <a:srgbClr val="232D4B"/>
              </a:solidFill>
            </a:endParaRPr>
          </a:p>
          <a:p>
            <a:pPr>
              <a:spcBef>
                <a:spcPct val="0"/>
              </a:spcBef>
            </a:pPr>
            <a:r>
              <a:rPr lang="en-US" sz="1600" dirty="0">
                <a:solidFill>
                  <a:srgbClr val="232D4B"/>
                </a:solidFill>
              </a:rPr>
              <a:t>Danita worked with her peer, Clinician 2 Matthew Lease, and RN Research Coordinator Claiborne Miller-Davis. Together, they completed a literature review and comprehensive synthesis and determined that the mRASS tool would best meet their needs to test as a sedation measurement tool. </a:t>
            </a:r>
          </a:p>
          <a:p>
            <a:pPr>
              <a:spcBef>
                <a:spcPct val="0"/>
              </a:spcBef>
            </a:pPr>
            <a:endParaRPr lang="en-US" sz="1600" dirty="0">
              <a:solidFill>
                <a:srgbClr val="232D4B"/>
              </a:solidFill>
            </a:endParaRPr>
          </a:p>
          <a:p>
            <a:pPr>
              <a:spcBef>
                <a:spcPct val="0"/>
              </a:spcBef>
            </a:pPr>
            <a:r>
              <a:rPr lang="en-US" sz="1600" dirty="0">
                <a:solidFill>
                  <a:srgbClr val="232D4B"/>
                </a:solidFill>
              </a:rPr>
              <a:t>Danita, Matthew and Claiborne updated the pertinent interdisciplinary stakeholders for support and worked to have the mRASS tool incorporated into Epic, along with educational in-services to teach IR nurses and providers. In July 2024, mRASS was implemented in IR as a pilot tool for nurses to use during sedation procedures. </a:t>
            </a:r>
            <a:endParaRPr lang="en-US" sz="1600" dirty="0">
              <a:solidFill>
                <a:srgbClr val="002060"/>
              </a:solidFill>
            </a:endParaRPr>
          </a:p>
        </p:txBody>
      </p:sp>
      <p:pic>
        <p:nvPicPr>
          <p:cNvPr id="10" name="Picture 9">
            <a:extLst>
              <a:ext uri="{FF2B5EF4-FFF2-40B4-BE49-F238E27FC236}">
                <a16:creationId xmlns:a16="http://schemas.microsoft.com/office/drawing/2014/main" id="{25A35C60-1710-45A6-9492-A914D6F8A687}"/>
              </a:ext>
            </a:extLst>
          </p:cNvPr>
          <p:cNvPicPr>
            <a:picLocks noChangeAspect="1"/>
          </p:cNvPicPr>
          <p:nvPr/>
        </p:nvPicPr>
        <p:blipFill>
          <a:blip r:embed="rId6"/>
          <a:stretch>
            <a:fillRect/>
          </a:stretch>
        </p:blipFill>
        <p:spPr>
          <a:xfrm>
            <a:off x="8177966" y="6075340"/>
            <a:ext cx="683401" cy="683401"/>
          </a:xfrm>
          <a:prstGeom prst="rect">
            <a:avLst/>
          </a:prstGeom>
        </p:spPr>
      </p:pic>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C462FA-AC2F-4F78-8187-00E64319D52A}">
  <ds:schemaRefs>
    <ds:schemaRef ds:uri="http://purl.org/dc/terms/"/>
    <ds:schemaRef ds:uri="http://schemas.openxmlformats.org/package/2006/metadata/core-properties"/>
    <ds:schemaRef ds:uri="http://purl.org/dc/dcmitype/"/>
    <ds:schemaRef ds:uri="http://schemas.microsoft.com/office/2006/documentManagement/types"/>
    <ds:schemaRef ds:uri="187c4d2f-922b-4a46-9d5e-472d0d819796"/>
    <ds:schemaRef ds:uri="http://purl.org/dc/elements/1.1/"/>
    <ds:schemaRef ds:uri="http://schemas.microsoft.com/office/infopath/2007/PartnerControls"/>
    <ds:schemaRef ds:uri="http://www.w3.org/XML/1998/namespace"/>
    <ds:schemaRef ds:uri="ad44e069-19a0-485d-ba55-710528705698"/>
    <ds:schemaRef ds:uri="http://schemas.microsoft.com/office/2006/metadata/properties"/>
  </ds:schemaRefs>
</ds:datastoreItem>
</file>

<file path=customXml/itemProps2.xml><?xml version="1.0" encoding="utf-8"?>
<ds:datastoreItem xmlns:ds="http://schemas.openxmlformats.org/officeDocument/2006/customXml" ds:itemID="{66D208A4-1520-42A9-9AAE-5FFE92DC18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44e069-19a0-485d-ba55-710528705698"/>
    <ds:schemaRef ds:uri="187c4d2f-922b-4a46-9d5e-472d0d8197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D94C56-CD51-4448-BE36-57902DD98F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350</TotalTime>
  <Words>1122</Words>
  <Application>Microsoft Office PowerPoint</Application>
  <PresentationFormat>Widescreen</PresentationFormat>
  <Paragraphs>31</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Apple Symbols</vt:lpstr>
      <vt:lpstr>Arial</vt:lpstr>
      <vt:lpstr>Calibri</vt:lpstr>
      <vt:lpstr>Franklin Gothic Book</vt:lpstr>
      <vt:lpstr>Franklin Gothic Demi</vt:lpstr>
      <vt:lpstr>Franklin Gothic Medium</vt:lpstr>
      <vt:lpstr>Wingdings</vt:lpstr>
      <vt:lpstr>Design A-Blue-orange-torqouise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Speciale, Ava L *HS</dc:creator>
  <cp:lastModifiedBy>Speciale, Ava L *HS</cp:lastModifiedBy>
  <cp:revision>11</cp:revision>
  <dcterms:created xsi:type="dcterms:W3CDTF">2024-12-06T15:52:06Z</dcterms:created>
  <dcterms:modified xsi:type="dcterms:W3CDTF">2024-12-18T16:14:24Z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