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7"/>
  </p:notesMasterIdLst>
  <p:sldIdLst>
    <p:sldId id="292" r:id="rId5"/>
    <p:sldId id="29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2D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75958" autoAdjust="0"/>
  </p:normalViewPr>
  <p:slideViewPr>
    <p:cSldViewPr snapToGrid="0">
      <p:cViewPr varScale="1">
        <p:scale>
          <a:sx n="115" d="100"/>
          <a:sy n="115" d="100"/>
        </p:scale>
        <p:origin x="39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DBC0B2-2670-46EC-AEBE-A936F6D2D9EE}" type="datetimeFigureOut">
              <a:rPr lang="en-US" smtClean="0"/>
              <a:t>12/13/2024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A8E4B9-602B-416A-B6F1-DD41AFA501E6}" type="slidenum">
              <a:rPr lang="en-US" smtClean="0"/>
              <a:t>‹#›</a:t>
            </a:fld>
            <a:endParaRPr lang="en-US"/>
          </a:p>
        </p:txBody>
      </p:sp>
    </p:spTree>
    <p:extLst>
      <p:ext uri="{BB962C8B-B14F-4D97-AF65-F5344CB8AC3E}">
        <p14:creationId xmlns:p14="http://schemas.microsoft.com/office/powerpoint/2010/main" val="2140032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Magnet Recognition</a:t>
            </a:r>
            <a:r>
              <a:rPr lang="en-US" b="1" dirty="0"/>
              <a:t>® </a:t>
            </a:r>
            <a:r>
              <a:rPr lang="en-US" dirty="0"/>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dirty="0"/>
              <a:t>Relationship-Based Care</a:t>
            </a:r>
            <a:r>
              <a:rPr lang="en-US" dirty="0"/>
              <a:t>, shown here at the center of our Professional Practice Model.</a:t>
            </a:r>
          </a:p>
          <a:p>
            <a:endParaRPr lang="en-US" dirty="0"/>
          </a:p>
          <a:p>
            <a:r>
              <a:rPr lang="en-US" dirty="0"/>
              <a:t>This Magnet Minute is for the SE5 and SE6EO standards which require the following: Provide a narrative description of a unit’s or division’s action plan for registered nurses’ progress toward obtaining professional board certification, and, provide graphed data (displayed as a percentage) of baseline data, plus two years of data, demonstrating nursing has met or exceeded a targeted goal at the unit or division level, for improvement in professional board certification.  </a:t>
            </a:r>
            <a:endParaRPr lang="en-US" dirty="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BF29B1-6899-4011-A34E-A8AFEFD586C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8172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5th Floor Battle Building’s nursing professional governance committee reviews the team’s certification rate each year, and then establishes a goal for the upcoming year. To analyze their certification rate, the team’s certification champion partners closely with the Ambulatory Clinic Nurse Manager, Amber Tyson, to run the department’s certification report in Workday. The champion uses the job aid available on the certification resource website to calculate their current rate and consider a potential goal for the upcoming year. The champion proposes a recommended certification goal to the governance committee, which is then discussed and approved. At the end of Fiscal Year (FY) 2022, the committee reviewed their data, and saw that they had a 50% professional board certification rate. In discussing a goal for the next year, the team considered the changes to their team that they were experiencing and expecting as they moved out of the height of the pandemic, including: retirements, additional hires to support the department’s growth, and nurses becoming eligible to take the certification exam. Considering this information and recognizing the expected growth within their department, the committee established a two-year certification goal of 54.5% for FY23-24. This provided them with the flexibility to grow and develop their team through the changes they were expecting while continuing to build a culture of certification as a team priority. </a:t>
            </a:r>
          </a:p>
          <a:p>
            <a:endParaRPr lang="en-US" dirty="0"/>
          </a:p>
          <a:p>
            <a:r>
              <a:rPr lang="en-US" dirty="0"/>
              <a:t>The 5th Floor Battle Building team, led by Amber, leveraged a number of strategies to achieve their professional board certification goal. A big component of the team’s success in promoting certification included having a certification champion. Amber supported the champion model in alignment with their nursing professional governance committee, which provided local expertise and passion regarding certifications relevant to their patient population. Clinician 3 Christina </a:t>
            </a:r>
            <a:r>
              <a:rPr lang="en-US" dirty="0" err="1"/>
              <a:t>Mlinarchik</a:t>
            </a:r>
            <a:r>
              <a:rPr lang="en-US" dirty="0"/>
              <a:t>-Gutierrez stepped up to be the certification champion in FY23. Christina was supported to attend certification champion boot camps and other meetings to enhance her knowledge of organizational resources and to create strategies to assist her team in meeting their goal. She was supported with time to attend these sessions, as well as time to participate in their local professional governance meetings and engage in champion activities, such as team communications, individual coaching and tracking the team’s progress.</a:t>
            </a:r>
          </a:p>
          <a:p>
            <a:endParaRPr lang="en-US" dirty="0"/>
          </a:p>
          <a:p>
            <a:r>
              <a:rPr lang="en-US" dirty="0"/>
              <a:t>Another important activity to aid the success of the team was professional development goal setting. To support career growth and professional development, Amber guided her clinical nurses to use their annual professional development goal setting to document their plan to achieve professional board certification. This goal setting is a part of the performance appraisal process related to professional development. Additionally, Professional board certification is required for Clinician 3 and 4 levels on the Clinical Career Ladder. Amber promoted professional development and career growth for her nursing team, coaching her team to achieve and maintain certification to prepare for advancement on the Clinical Career Ladder to recognize their clinical expertise and leadership skills. </a:t>
            </a:r>
          </a:p>
          <a:p>
            <a:endParaRPr lang="en-US" dirty="0"/>
          </a:p>
          <a:p>
            <a:r>
              <a:rPr lang="en-US" dirty="0"/>
              <a:t>Finally, an annual bonus is provided to all certified nurses, paid in March, as part of National Certified Nurses’ Day celebrations. Christina promoted this frequently and broadly each year to her team as a motivator to become certified or maintain certification. </a:t>
            </a:r>
          </a:p>
          <a:p>
            <a:endParaRPr lang="en-US" dirty="0"/>
          </a:p>
          <a:p>
            <a:r>
              <a:rPr lang="en-US" dirty="0"/>
              <a:t>Amber and Christina leveraged a variety of mechanisms of support to the team to achieve their professional board certification goal, and communicated through regular emails to the team, posters in the department, and presentations at team and local professional governance meetings to provide updates on their certification goal, upcoming important dates – such as the annual bonus deadline, and information about resources to support their certification achievement or re-certification process. With approval from her manager, Christina reached out to the UVA Bookstore to order a number of review books and study materials to create a Certification Library pertinent to their team’s most frequently held certifications. Christina routinely provided one-on-one coaching to her nursing colleagues. She proactively reached out to nurses who were eligible to become certified or who wanted to become certified, shared with them steps to take, the funding resources and review materials available to them, and helped answer any questions they might have. As an idea she heard from a fellow certification champion, Christina offered group study sessions to help support the team and to decrease the anxiety around taking the exam.</a:t>
            </a:r>
          </a:p>
          <a:p>
            <a:endParaRPr lang="en-US" dirty="0"/>
          </a:p>
          <a:p>
            <a:r>
              <a:rPr lang="en-US"/>
              <a:t>At the completion of FY24, </a:t>
            </a:r>
            <a:r>
              <a:rPr lang="en-US" dirty="0"/>
              <a:t>Christina calculated their certification rate as 61.6%, and the 5th Floor Battle Building team celebrated exceeding their two-year professional board certification goal.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BF29B1-6899-4011-A34E-A8AFEFD586C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1266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 Slide White">
    <p:bg>
      <p:bgPr>
        <a:solidFill>
          <a:schemeClr val="bg1"/>
        </a:solidFill>
        <a:effectLst/>
      </p:bgPr>
    </p:bg>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BFD443E8-3D25-F1C1-EB61-D861DD366C0F}"/>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663940" y="1085372"/>
            <a:ext cx="2440596" cy="613862"/>
          </a:xfrm>
          <a:prstGeom prst="rect">
            <a:avLst/>
          </a:prstGeom>
        </p:spPr>
      </p:pic>
      <p:sp>
        <p:nvSpPr>
          <p:cNvPr id="3" name="Subtitle 2">
            <a:extLst>
              <a:ext uri="{FF2B5EF4-FFF2-40B4-BE49-F238E27FC236}">
                <a16:creationId xmlns:a16="http://schemas.microsoft.com/office/drawing/2014/main" id="{5C32AC36-C786-9DFA-8F47-836C13CDCC37}"/>
              </a:ext>
            </a:extLst>
          </p:cNvPr>
          <p:cNvSpPr>
            <a:spLocks noGrp="1"/>
          </p:cNvSpPr>
          <p:nvPr>
            <p:ph type="subTitle" idx="1"/>
          </p:nvPr>
        </p:nvSpPr>
        <p:spPr>
          <a:xfrm>
            <a:off x="690943" y="4262182"/>
            <a:ext cx="7270744" cy="481074"/>
          </a:xfrm>
        </p:spPr>
        <p:txBody>
          <a:bodyPr>
            <a:noAutofit/>
          </a:bodyPr>
          <a:lstStyle>
            <a:lvl1pPr marL="0" indent="0" algn="l">
              <a:lnSpc>
                <a:spcPts val="3600"/>
              </a:lnSpc>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665893" y="1899821"/>
            <a:ext cx="7270744" cy="2037810"/>
          </a:xfrm>
        </p:spPr>
        <p:txBody>
          <a:bodyPr anchor="t" anchorCtr="0">
            <a:noAutofit/>
          </a:bodyPr>
          <a:lstStyle>
            <a:lvl1pPr algn="l">
              <a:lnSpc>
                <a:spcPts val="7300"/>
              </a:lnSpc>
              <a:defRPr sz="7000" baseline="0">
                <a:solidFill>
                  <a:schemeClr val="tx2"/>
                </a:solidFill>
                <a:latin typeface="+mn-lt"/>
              </a:defRPr>
            </a:lvl1pPr>
          </a:lstStyle>
          <a:p>
            <a:r>
              <a:rPr lang="en-US"/>
              <a:t>Click to edit Master title style</a:t>
            </a:r>
          </a:p>
        </p:txBody>
      </p:sp>
      <p:sp>
        <p:nvSpPr>
          <p:cNvPr id="14" name="Rectangle 13">
            <a:extLst>
              <a:ext uri="{FF2B5EF4-FFF2-40B4-BE49-F238E27FC236}">
                <a16:creationId xmlns:a16="http://schemas.microsoft.com/office/drawing/2014/main" id="{76C6A610-EA2C-373D-CFD9-5D92558EF53C}"/>
              </a:ext>
            </a:extLst>
          </p:cNvPr>
          <p:cNvSpPr/>
          <p:nvPr/>
        </p:nvSpPr>
        <p:spPr>
          <a:xfrm>
            <a:off x="808051" y="1308410"/>
            <a:ext cx="1177383" cy="156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D0707A5-B842-3E94-72D0-DED8A701A26A}"/>
              </a:ext>
            </a:extLst>
          </p:cNvPr>
          <p:cNvSpPr/>
          <p:nvPr/>
        </p:nvSpPr>
        <p:spPr>
          <a:xfrm>
            <a:off x="8572500" y="0"/>
            <a:ext cx="3619500" cy="490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63B1C-C68B-1CC2-752F-0D0EC57F2605}"/>
              </a:ext>
            </a:extLst>
          </p:cNvPr>
          <p:cNvSpPr/>
          <p:nvPr/>
        </p:nvSpPr>
        <p:spPr>
          <a:xfrm>
            <a:off x="8572500" y="2276706"/>
            <a:ext cx="3619500" cy="38638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823D9F-878A-40DA-6963-A25CFDF0D3F0}"/>
              </a:ext>
            </a:extLst>
          </p:cNvPr>
          <p:cNvSpPr/>
          <p:nvPr/>
        </p:nvSpPr>
        <p:spPr>
          <a:xfrm>
            <a:off x="8572500" y="6140606"/>
            <a:ext cx="36195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7DD633-8515-E75A-B8C3-519101EC25B9}"/>
              </a:ext>
            </a:extLst>
          </p:cNvPr>
          <p:cNvSpPr/>
          <p:nvPr/>
        </p:nvSpPr>
        <p:spPr>
          <a:xfrm>
            <a:off x="8572500" y="6721473"/>
            <a:ext cx="3619500" cy="136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ate Placeholder 26">
            <a:extLst>
              <a:ext uri="{FF2B5EF4-FFF2-40B4-BE49-F238E27FC236}">
                <a16:creationId xmlns:a16="http://schemas.microsoft.com/office/drawing/2014/main" id="{27EB7FA2-30D1-0AB1-6FCE-E66967BC3C0A}"/>
              </a:ext>
            </a:extLst>
          </p:cNvPr>
          <p:cNvSpPr>
            <a:spLocks noGrp="1"/>
          </p:cNvSpPr>
          <p:nvPr>
            <p:ph type="dt" sz="half" idx="10"/>
          </p:nvPr>
        </p:nvSpPr>
        <p:spPr/>
        <p:txBody>
          <a:bodyPr/>
          <a:lstStyle/>
          <a:p>
            <a:fld id="{E29707BB-F259-4D83-839F-2ABE0F4A8C61}" type="datetimeFigureOut">
              <a:rPr lang="en-US" smtClean="0"/>
              <a:t>12/13/2024</a:t>
            </a:fld>
            <a:endParaRPr lang="en-US"/>
          </a:p>
        </p:txBody>
      </p:sp>
      <p:sp>
        <p:nvSpPr>
          <p:cNvPr id="28" name="Footer Placeholder 27">
            <a:extLst>
              <a:ext uri="{FF2B5EF4-FFF2-40B4-BE49-F238E27FC236}">
                <a16:creationId xmlns:a16="http://schemas.microsoft.com/office/drawing/2014/main" id="{F42636D6-1BFB-2FBF-3C1D-ECB34DD021DA}"/>
              </a:ext>
            </a:extLst>
          </p:cNvPr>
          <p:cNvSpPr>
            <a:spLocks noGrp="1"/>
          </p:cNvSpPr>
          <p:nvPr>
            <p:ph type="ftr" sz="quarter" idx="11"/>
          </p:nvPr>
        </p:nvSpPr>
        <p:spPr/>
        <p:txBody>
          <a:bodyPr/>
          <a:lstStyle/>
          <a:p>
            <a:endParaRPr lang="en-US"/>
          </a:p>
        </p:txBody>
      </p:sp>
      <p:sp>
        <p:nvSpPr>
          <p:cNvPr id="29" name="Slide Number Placeholder 28">
            <a:extLst>
              <a:ext uri="{FF2B5EF4-FFF2-40B4-BE49-F238E27FC236}">
                <a16:creationId xmlns:a16="http://schemas.microsoft.com/office/drawing/2014/main" id="{F15B5E49-AFA8-B81B-A7B3-C9C70AF6C285}"/>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9" name="Picture 8" descr="A green and black sign with white text&#10;&#10;Description automatically generated with low confidence">
            <a:extLst>
              <a:ext uri="{FF2B5EF4-FFF2-40B4-BE49-F238E27FC236}">
                <a16:creationId xmlns:a16="http://schemas.microsoft.com/office/drawing/2014/main" id="{39F7BEC2-7A11-3646-7938-FC630A0F0CDC}"/>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38560" y="1084355"/>
            <a:ext cx="745926" cy="597583"/>
          </a:xfrm>
          <a:prstGeom prst="rect">
            <a:avLst/>
          </a:prstGeom>
        </p:spPr>
      </p:pic>
    </p:spTree>
    <p:extLst>
      <p:ext uri="{BB962C8B-B14F-4D97-AF65-F5344CB8AC3E}">
        <p14:creationId xmlns:p14="http://schemas.microsoft.com/office/powerpoint/2010/main" val="3228942769"/>
      </p:ext>
    </p:extLst>
  </p:cSld>
  <p:clrMapOvr>
    <a:masterClrMapping/>
  </p:clrMapOvr>
  <p:extLst>
    <p:ext uri="{DCECCB84-F9BA-43D5-87BE-67443E8EF086}">
      <p15:sldGuideLst xmlns:p15="http://schemas.microsoft.com/office/powerpoint/2012/main">
        <p15:guide id="6" orient="horz" pos="2352">
          <p15:clr>
            <a:srgbClr val="FBAE40"/>
          </p15:clr>
        </p15:guide>
        <p15:guide id="7" orient="horz" pos="2808">
          <p15:clr>
            <a:srgbClr val="FBAE40"/>
          </p15:clr>
        </p15:guide>
        <p15:guide id="13">
          <p15:clr>
            <a:srgbClr val="FBAE40"/>
          </p15:clr>
        </p15:guide>
        <p15:guide id="14" pos="7680">
          <p15:clr>
            <a:srgbClr val="FBAE40"/>
          </p15:clr>
        </p15:guide>
        <p15:guide id="15" pos="540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12/13/2024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5" name="Graphic 4">
            <a:extLst>
              <a:ext uri="{FF2B5EF4-FFF2-40B4-BE49-F238E27FC236}">
                <a16:creationId xmlns:a16="http://schemas.microsoft.com/office/drawing/2014/main" id="{74BDF5DE-DB65-8D90-7C62-333A96BB7A7B}"/>
              </a:ext>
            </a:extLst>
          </p:cNvPr>
          <p:cNvPicPr>
            <a:picLocks noChangeAspect="1"/>
          </p:cNvPicPr>
          <p:nvPr userDrawn="1"/>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6199" t="5483" r="49060" b="67217"/>
          <a:stretch/>
        </p:blipFill>
        <p:spPr>
          <a:xfrm>
            <a:off x="1375576" y="407406"/>
            <a:ext cx="1105232" cy="872754"/>
          </a:xfrm>
          <a:prstGeom prst="rect">
            <a:avLst/>
          </a:prstGeom>
        </p:spPr>
      </p:pic>
      <p:sp>
        <p:nvSpPr>
          <p:cNvPr id="13" name="Text Placeholder 12">
            <a:extLst>
              <a:ext uri="{FF2B5EF4-FFF2-40B4-BE49-F238E27FC236}">
                <a16:creationId xmlns:a16="http://schemas.microsoft.com/office/drawing/2014/main" id="{9534FFF5-3AD4-029C-B231-EE279758D96C}"/>
              </a:ext>
            </a:extLst>
          </p:cNvPr>
          <p:cNvSpPr>
            <a:spLocks noGrp="1"/>
          </p:cNvSpPr>
          <p:nvPr>
            <p:ph type="body" sz="quarter" idx="15" hasCustomPrompt="1"/>
          </p:nvPr>
        </p:nvSpPr>
        <p:spPr>
          <a:xfrm>
            <a:off x="1490318" y="1972475"/>
            <a:ext cx="9641179" cy="2267016"/>
          </a:xfrm>
        </p:spPr>
        <p:txBody>
          <a:bodyPr anchor="t" anchorCtr="0"/>
          <a:lstStyle>
            <a:lvl1pPr marL="0" indent="0">
              <a:lnSpc>
                <a:spcPts val="5500"/>
              </a:lnSpc>
              <a:buFontTx/>
              <a:buNone/>
              <a:defRPr sz="5000" baseline="0">
                <a:solidFill>
                  <a:schemeClr val="tx2"/>
                </a:solidFill>
              </a:defRPr>
            </a:lvl1pPr>
            <a:lvl2pPr marL="228600" indent="0">
              <a:buFontTx/>
              <a:buNone/>
              <a:defRPr sz="5000" baseline="0">
                <a:solidFill>
                  <a:schemeClr val="tx2"/>
                </a:solidFill>
              </a:defRPr>
            </a:lvl2pPr>
            <a:lvl3pPr marL="228600" indent="0">
              <a:buFontTx/>
              <a:buNone/>
              <a:defRPr sz="5000" baseline="0">
                <a:solidFill>
                  <a:schemeClr val="tx2"/>
                </a:solidFill>
              </a:defRPr>
            </a:lvl3pPr>
            <a:lvl4pPr marL="228600" indent="0">
              <a:buFontTx/>
              <a:buNone/>
              <a:defRPr sz="5000" baseline="0">
                <a:solidFill>
                  <a:schemeClr val="tx2"/>
                </a:solidFill>
              </a:defRPr>
            </a:lvl4pPr>
            <a:lvl5pPr marL="228600" indent="0">
              <a:buFontTx/>
              <a:buNone/>
              <a:defRPr sz="5000" baseline="0">
                <a:solidFill>
                  <a:schemeClr val="tx2"/>
                </a:solidFill>
              </a:defRPr>
            </a:lvl5pPr>
          </a:lstStyle>
          <a:p>
            <a:pPr lvl="0"/>
            <a:r>
              <a:rPr lang="en-US"/>
              <a:t>Click to edit quote</a:t>
            </a:r>
          </a:p>
        </p:txBody>
      </p:sp>
      <p:sp>
        <p:nvSpPr>
          <p:cNvPr id="19" name="Text Placeholder 18">
            <a:extLst>
              <a:ext uri="{FF2B5EF4-FFF2-40B4-BE49-F238E27FC236}">
                <a16:creationId xmlns:a16="http://schemas.microsoft.com/office/drawing/2014/main" id="{90C4FC97-A722-D9C3-10A4-8C647DD07C44}"/>
              </a:ext>
            </a:extLst>
          </p:cNvPr>
          <p:cNvSpPr>
            <a:spLocks noGrp="1"/>
          </p:cNvSpPr>
          <p:nvPr>
            <p:ph type="body" sz="quarter" idx="16" hasCustomPrompt="1"/>
          </p:nvPr>
        </p:nvSpPr>
        <p:spPr>
          <a:xfrm>
            <a:off x="7861865" y="4478972"/>
            <a:ext cx="3027362" cy="1117600"/>
          </a:xfrm>
        </p:spPr>
        <p:txBody>
          <a:bodyPr/>
          <a:lstStyle>
            <a:lvl1pPr marL="0" indent="0" algn="r">
              <a:buFontTx/>
              <a:buNone/>
              <a:defRPr sz="2400" baseline="0">
                <a:solidFill>
                  <a:schemeClr val="tx2"/>
                </a:solidFill>
              </a:defRPr>
            </a:lvl1pPr>
            <a:lvl2pPr marL="228600" indent="0">
              <a:buFontTx/>
              <a:buNone/>
              <a:defRPr baseline="0">
                <a:solidFill>
                  <a:schemeClr val="tx2"/>
                </a:solidFill>
              </a:defRPr>
            </a:lvl2pPr>
            <a:lvl3pPr marL="228600" indent="0">
              <a:buFontTx/>
              <a:buNone/>
              <a:defRPr baseline="0">
                <a:solidFill>
                  <a:schemeClr val="tx2"/>
                </a:solidFill>
              </a:defRPr>
            </a:lvl3pPr>
            <a:lvl4pPr marL="228600" indent="0">
              <a:buFontTx/>
              <a:buNone/>
              <a:defRPr baseline="0">
                <a:solidFill>
                  <a:schemeClr val="tx2"/>
                </a:solidFill>
              </a:defRPr>
            </a:lvl4pPr>
            <a:lvl5pPr marL="228600" indent="0">
              <a:buFontTx/>
              <a:buNone/>
              <a:defRPr baseline="0">
                <a:solidFill>
                  <a:schemeClr val="tx2"/>
                </a:solidFill>
              </a:defRPr>
            </a:lvl5pPr>
          </a:lstStyle>
          <a:p>
            <a:pPr lvl="0"/>
            <a:r>
              <a:rPr lang="en-US"/>
              <a:t>Click to add name</a:t>
            </a:r>
          </a:p>
        </p:txBody>
      </p:sp>
      <p:pic>
        <p:nvPicPr>
          <p:cNvPr id="2" name="Graphic 12">
            <a:extLst>
              <a:ext uri="{FF2B5EF4-FFF2-40B4-BE49-F238E27FC236}">
                <a16:creationId xmlns:a16="http://schemas.microsoft.com/office/drawing/2014/main" id="{9D076BC5-72ED-A6BF-9002-98AB3902A009}"/>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9696141" y="6184877"/>
            <a:ext cx="2143243" cy="539071"/>
          </a:xfrm>
          <a:prstGeom prst="rect">
            <a:avLst/>
          </a:prstGeom>
        </p:spPr>
      </p:pic>
    </p:spTree>
    <p:extLst>
      <p:ext uri="{BB962C8B-B14F-4D97-AF65-F5344CB8AC3E}">
        <p14:creationId xmlns:p14="http://schemas.microsoft.com/office/powerpoint/2010/main" val="743225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nd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5BB161-9511-37BF-CFA5-978A4331C148}"/>
              </a:ext>
            </a:extLst>
          </p:cNvPr>
          <p:cNvSpPr/>
          <p:nvPr/>
        </p:nvSpPr>
        <p:spPr>
          <a:xfrm>
            <a:off x="0" y="0"/>
            <a:ext cx="3604846"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3F0808-42D4-F9CA-8423-F986453CFE20}"/>
              </a:ext>
            </a:extLst>
          </p:cNvPr>
          <p:cNvSpPr/>
          <p:nvPr/>
        </p:nvSpPr>
        <p:spPr>
          <a:xfrm>
            <a:off x="0" y="1397976"/>
            <a:ext cx="3604846"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3BA47F-C00E-47CB-49A8-D38CFFD44ABA}"/>
              </a:ext>
            </a:extLst>
          </p:cNvPr>
          <p:cNvSpPr/>
          <p:nvPr/>
        </p:nvSpPr>
        <p:spPr>
          <a:xfrm>
            <a:off x="0" y="6132920"/>
            <a:ext cx="3604846"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5E7A0A2-7B63-423C-6F6E-45F5FCD1CCFE}"/>
              </a:ext>
            </a:extLst>
          </p:cNvPr>
          <p:cNvSpPr/>
          <p:nvPr/>
        </p:nvSpPr>
        <p:spPr>
          <a:xfrm>
            <a:off x="0" y="6713789"/>
            <a:ext cx="3604846"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87A5D5-C41D-4812-EF47-59722D273E1B}"/>
              </a:ext>
            </a:extLst>
          </p:cNvPr>
          <p:cNvSpPr/>
          <p:nvPr/>
        </p:nvSpPr>
        <p:spPr>
          <a:xfrm>
            <a:off x="11391900" y="0"/>
            <a:ext cx="800100"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29D16B-3F8C-BD7E-E229-9B0C0DE5B904}"/>
              </a:ext>
            </a:extLst>
          </p:cNvPr>
          <p:cNvSpPr/>
          <p:nvPr/>
        </p:nvSpPr>
        <p:spPr>
          <a:xfrm>
            <a:off x="11391900" y="1397976"/>
            <a:ext cx="800100"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C2116E-AC6B-7EDF-1EE4-D2F4426702EE}"/>
              </a:ext>
            </a:extLst>
          </p:cNvPr>
          <p:cNvSpPr/>
          <p:nvPr/>
        </p:nvSpPr>
        <p:spPr>
          <a:xfrm>
            <a:off x="1139190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A1199-9619-3B7B-BBD1-61DF137F6015}"/>
              </a:ext>
            </a:extLst>
          </p:cNvPr>
          <p:cNvSpPr/>
          <p:nvPr/>
        </p:nvSpPr>
        <p:spPr>
          <a:xfrm>
            <a:off x="1139190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12">
            <a:extLst>
              <a:ext uri="{FF2B5EF4-FFF2-40B4-BE49-F238E27FC236}">
                <a16:creationId xmlns:a16="http://schemas.microsoft.com/office/drawing/2014/main" id="{CD9E246B-DD1A-E5A2-3FE7-A5FEA8104EE1}"/>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5336132" y="3053788"/>
            <a:ext cx="2983539" cy="750423"/>
          </a:xfrm>
          <a:prstGeom prst="rect">
            <a:avLst/>
          </a:prstGeom>
        </p:spPr>
      </p:pic>
      <p:pic>
        <p:nvPicPr>
          <p:cNvPr id="4" name="Picture 3" descr="A green and black sign with white text&#10;&#10;Description automatically generated with low confidence">
            <a:extLst>
              <a:ext uri="{FF2B5EF4-FFF2-40B4-BE49-F238E27FC236}">
                <a16:creationId xmlns:a16="http://schemas.microsoft.com/office/drawing/2014/main" id="{6EA55715-3187-059A-A2D3-134781912EA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616772" y="3056184"/>
            <a:ext cx="933717" cy="748027"/>
          </a:xfrm>
          <a:prstGeom prst="rect">
            <a:avLst/>
          </a:prstGeom>
        </p:spPr>
      </p:pic>
    </p:spTree>
    <p:extLst>
      <p:ext uri="{BB962C8B-B14F-4D97-AF65-F5344CB8AC3E}">
        <p14:creationId xmlns:p14="http://schemas.microsoft.com/office/powerpoint/2010/main" val="38708998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slide A">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B4631687-903D-FA29-CAE3-94E6CFF14BBB}"/>
              </a:ext>
            </a:extLst>
          </p:cNvPr>
          <p:cNvSpPr>
            <a:spLocks noGrp="1"/>
          </p:cNvSpPr>
          <p:nvPr>
            <p:ph type="dt" sz="half" idx="10"/>
          </p:nvPr>
        </p:nvSpPr>
        <p:spPr/>
        <p:txBody>
          <a:bodyPr/>
          <a:lstStyle/>
          <a:p>
            <a:fld id="{E29707BB-F259-4D83-839F-2ABE0F4A8C61}" type="datetimeFigureOut">
              <a:rPr lang="en-US" smtClean="0"/>
              <a:t>12/13/2024</a:t>
            </a:fld>
            <a:endParaRPr lang="en-US"/>
          </a:p>
        </p:txBody>
      </p:sp>
      <p:sp>
        <p:nvSpPr>
          <p:cNvPr id="8" name="Footer Placeholder 7">
            <a:extLst>
              <a:ext uri="{FF2B5EF4-FFF2-40B4-BE49-F238E27FC236}">
                <a16:creationId xmlns:a16="http://schemas.microsoft.com/office/drawing/2014/main" id="{2AA5FF12-EABD-8B32-D162-0945BA31F19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58AD2-E119-966A-628A-0EF6768EE9E4}"/>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10" name="Title 1">
            <a:extLst>
              <a:ext uri="{FF2B5EF4-FFF2-40B4-BE49-F238E27FC236}">
                <a16:creationId xmlns:a16="http://schemas.microsoft.com/office/drawing/2014/main" id="{5D3B7760-81ED-7206-2D52-1C773DE6223F}"/>
              </a:ext>
            </a:extLst>
          </p:cNvPr>
          <p:cNvSpPr txBox="1">
            <a:spLocks/>
          </p:cNvSpPr>
          <p:nvPr/>
        </p:nvSpPr>
        <p:spPr>
          <a:xfrm>
            <a:off x="1482639" y="3955160"/>
            <a:ext cx="9845550" cy="115826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baseline="0">
                <a:solidFill>
                  <a:schemeClr val="tx2"/>
                </a:solidFill>
                <a:latin typeface="+mn-lt"/>
                <a:ea typeface="+mj-ea"/>
                <a:cs typeface="+mj-cs"/>
              </a:defRPr>
            </a:lvl1pPr>
          </a:lstStyle>
          <a:p>
            <a:r>
              <a:rPr lang="en-US"/>
              <a:t>Click to edit slide title</a:t>
            </a:r>
          </a:p>
        </p:txBody>
      </p:sp>
      <p:sp>
        <p:nvSpPr>
          <p:cNvPr id="11" name="Subtitle 2">
            <a:extLst>
              <a:ext uri="{FF2B5EF4-FFF2-40B4-BE49-F238E27FC236}">
                <a16:creationId xmlns:a16="http://schemas.microsoft.com/office/drawing/2014/main" id="{18069BA6-7B86-AAF1-0259-0E34177D9FBF}"/>
              </a:ext>
            </a:extLst>
          </p:cNvPr>
          <p:cNvSpPr>
            <a:spLocks noGrp="1"/>
          </p:cNvSpPr>
          <p:nvPr>
            <p:ph type="subTitle" idx="1"/>
          </p:nvPr>
        </p:nvSpPr>
        <p:spPr>
          <a:xfrm>
            <a:off x="1482639" y="4987185"/>
            <a:ext cx="6633527" cy="481074"/>
          </a:xfrm>
        </p:spPr>
        <p:txBody>
          <a:bodyPr>
            <a:noAutofit/>
          </a:bodyPr>
          <a:lstStyle>
            <a:lvl1pPr marL="0" indent="0" algn="l">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315601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ptional Slide B">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2DBEC8C-0D20-A268-52DB-BA91537EBC55}"/>
              </a:ext>
            </a:extLst>
          </p:cNvPr>
          <p:cNvSpPr>
            <a:spLocks noGrp="1"/>
          </p:cNvSpPr>
          <p:nvPr>
            <p:ph type="dt" sz="half" idx="10"/>
          </p:nvPr>
        </p:nvSpPr>
        <p:spPr/>
        <p:txBody>
          <a:bodyPr/>
          <a:lstStyle/>
          <a:p>
            <a:fld id="{E29707BB-F259-4D83-839F-2ABE0F4A8C61}" type="datetimeFigureOut">
              <a:rPr lang="en-US" smtClean="0"/>
              <a:t>12/13/2024</a:t>
            </a:fld>
            <a:endParaRPr lang="en-US"/>
          </a:p>
        </p:txBody>
      </p:sp>
      <p:sp>
        <p:nvSpPr>
          <p:cNvPr id="6" name="Footer Placeholder 5">
            <a:extLst>
              <a:ext uri="{FF2B5EF4-FFF2-40B4-BE49-F238E27FC236}">
                <a16:creationId xmlns:a16="http://schemas.microsoft.com/office/drawing/2014/main" id="{31718F3F-1E39-60B5-3A1F-F9AD912993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959F59-4699-BD10-B5DF-0297C51DD4F6}"/>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9" name="Title 8">
            <a:extLst>
              <a:ext uri="{FF2B5EF4-FFF2-40B4-BE49-F238E27FC236}">
                <a16:creationId xmlns:a16="http://schemas.microsoft.com/office/drawing/2014/main" id="{71FBE379-707C-15C3-FF7D-C1F6741C7B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492428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Optional Slide C">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85C15C-4CAA-D237-97EB-3EEEE3356B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214B2D-1E10-448B-5C05-81A1249CB8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7C3EC0-5FD1-9189-BD2D-D7E02EDC6D04}"/>
              </a:ext>
            </a:extLst>
          </p:cNvPr>
          <p:cNvSpPr>
            <a:spLocks noGrp="1"/>
          </p:cNvSpPr>
          <p:nvPr>
            <p:ph type="dt" sz="half" idx="10"/>
          </p:nvPr>
        </p:nvSpPr>
        <p:spPr/>
        <p:txBody>
          <a:bodyPr/>
          <a:lstStyle/>
          <a:p>
            <a:fld id="{E29707BB-F259-4D83-839F-2ABE0F4A8C61}" type="datetimeFigureOut">
              <a:rPr lang="en-US" smtClean="0"/>
              <a:t>12/13/2024</a:t>
            </a:fld>
            <a:endParaRPr lang="en-US"/>
          </a:p>
        </p:txBody>
      </p:sp>
      <p:sp>
        <p:nvSpPr>
          <p:cNvPr id="8" name="Footer Placeholder 7">
            <a:extLst>
              <a:ext uri="{FF2B5EF4-FFF2-40B4-BE49-F238E27FC236}">
                <a16:creationId xmlns:a16="http://schemas.microsoft.com/office/drawing/2014/main" id="{7649205E-62D6-55A8-CC8F-CE5BE887329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0113078-502B-0587-8EED-1EE67885A878}"/>
              </a:ext>
            </a:extLst>
          </p:cNvPr>
          <p:cNvSpPr>
            <a:spLocks noGrp="1"/>
          </p:cNvSpPr>
          <p:nvPr>
            <p:ph type="sldNum" sz="quarter" idx="12"/>
          </p:nvPr>
        </p:nvSpPr>
        <p:spPr/>
        <p:txBody>
          <a:bodyPr/>
          <a:lstStyle/>
          <a:p>
            <a:fld id="{6866C538-CC72-4FB8-85E1-4D3EC643CF88}" type="slidenum">
              <a:rPr lang="en-US" smtClean="0"/>
              <a:t>‹#›</a:t>
            </a:fld>
            <a:endParaRPr lang="en-US"/>
          </a:p>
        </p:txBody>
      </p:sp>
    </p:spTree>
    <p:extLst>
      <p:ext uri="{BB962C8B-B14F-4D97-AF65-F5344CB8AC3E}">
        <p14:creationId xmlns:p14="http://schemas.microsoft.com/office/powerpoint/2010/main" val="2061513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hapter Slid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1441445" y="1265424"/>
            <a:ext cx="7223161" cy="2788275"/>
          </a:xfrm>
        </p:spPr>
        <p:txBody>
          <a:bodyPr anchor="t" anchorCtr="0">
            <a:noAutofit/>
          </a:bodyPr>
          <a:lstStyle>
            <a:lvl1pPr algn="l">
              <a:lnSpc>
                <a:spcPts val="7000"/>
              </a:lnSpc>
              <a:defRPr sz="7000" baseline="0">
                <a:solidFill>
                  <a:schemeClr val="tx2"/>
                </a:solidFill>
                <a:latin typeface="+mn-lt"/>
              </a:defRPr>
            </a:lvl1pPr>
          </a:lstStyle>
          <a:p>
            <a:r>
              <a:rPr lang="en-US"/>
              <a:t>Click to edit Master title style</a:t>
            </a:r>
          </a:p>
        </p:txBody>
      </p:sp>
      <p:sp>
        <p:nvSpPr>
          <p:cNvPr id="12" name="Rectangle 11">
            <a:extLst>
              <a:ext uri="{FF2B5EF4-FFF2-40B4-BE49-F238E27FC236}">
                <a16:creationId xmlns:a16="http://schemas.microsoft.com/office/drawing/2014/main" id="{D585FAA7-2051-0896-BB1B-6A98D09F4D61}"/>
              </a:ext>
            </a:extLst>
          </p:cNvPr>
          <p:cNvSpPr/>
          <p:nvPr/>
        </p:nvSpPr>
        <p:spPr>
          <a:xfrm>
            <a:off x="1600930" y="761905"/>
            <a:ext cx="1261769" cy="174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12/13/2024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6" name="Graphic 12">
            <a:extLst>
              <a:ext uri="{FF2B5EF4-FFF2-40B4-BE49-F238E27FC236}">
                <a16:creationId xmlns:a16="http://schemas.microsoft.com/office/drawing/2014/main" id="{8936DC9F-8FA6-9298-65B7-1902E5E5F46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3" name="Picture 2" descr="A green and black sign with white text&#10;&#10;Description automatically generated with low confidence">
            <a:extLst>
              <a:ext uri="{FF2B5EF4-FFF2-40B4-BE49-F238E27FC236}">
                <a16:creationId xmlns:a16="http://schemas.microsoft.com/office/drawing/2014/main" id="{C828B5EC-A0E9-D57F-F12B-04DDDD5E9FED}"/>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2758934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132" y="639611"/>
            <a:ext cx="10218292" cy="1158265"/>
          </a:xfrm>
        </p:spPr>
        <p:txBody>
          <a:bodyPr anchor="t" anchorCtr="0">
            <a:noAutofit/>
          </a:bodyPr>
          <a:lstStyle>
            <a:lvl1pPr>
              <a:defRPr sz="4000" baseline="0">
                <a:latin typeface="+mn-lt"/>
              </a:defRPr>
            </a:lvl1pPr>
          </a:lstStyle>
          <a:p>
            <a:r>
              <a:rPr lang="en-US"/>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12/13/2024</a:t>
            </a:fld>
            <a:endParaRPr lang="en-US"/>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050B9811-C36C-373F-9AE5-C87FD6AD1407}"/>
              </a:ext>
            </a:extLst>
          </p:cNvPr>
          <p:cNvSpPr>
            <a:spLocks noGrp="1"/>
          </p:cNvSpPr>
          <p:nvPr>
            <p:ph type="body" sz="quarter" idx="18"/>
          </p:nvPr>
        </p:nvSpPr>
        <p:spPr>
          <a:xfrm>
            <a:off x="6605359" y="1920582"/>
            <a:ext cx="51309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6"/>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Content Placeholder 22">
            <a:extLst>
              <a:ext uri="{FF2B5EF4-FFF2-40B4-BE49-F238E27FC236}">
                <a16:creationId xmlns:a16="http://schemas.microsoft.com/office/drawing/2014/main" id="{DEC8370A-EE2F-3EC2-C7F3-EFC6F189450C}"/>
              </a:ext>
            </a:extLst>
          </p:cNvPr>
          <p:cNvSpPr>
            <a:spLocks noGrp="1"/>
          </p:cNvSpPr>
          <p:nvPr>
            <p:ph sz="quarter" idx="20"/>
          </p:nvPr>
        </p:nvSpPr>
        <p:spPr>
          <a:xfrm>
            <a:off x="6605359" y="2450237"/>
            <a:ext cx="5130800" cy="32181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Graphic 12">
            <a:extLst>
              <a:ext uri="{FF2B5EF4-FFF2-40B4-BE49-F238E27FC236}">
                <a16:creationId xmlns:a16="http://schemas.microsoft.com/office/drawing/2014/main" id="{C384431D-CFBF-C1DE-3EBE-B649DEB0417E}"/>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11D89228-5AA0-8E64-48CC-2D11B7DC223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45411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3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3615" y="635437"/>
            <a:ext cx="9913870" cy="1158265"/>
          </a:xfrm>
        </p:spPr>
        <p:txBody>
          <a:bodyPr anchor="t" anchorCtr="0">
            <a:noAutofit/>
          </a:bodyPr>
          <a:lstStyle>
            <a:lvl1pPr>
              <a:defRPr sz="4000" baseline="0">
                <a:latin typeface="+mn-lt"/>
              </a:defRPr>
            </a:lvl1pPr>
          </a:lstStyle>
          <a:p>
            <a:r>
              <a:rPr lang="en-US"/>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12/13/2024</a:t>
            </a:fld>
            <a:endParaRPr lang="en-US"/>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20472" y="2450237"/>
            <a:ext cx="306407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6">
            <a:extLst>
              <a:ext uri="{FF2B5EF4-FFF2-40B4-BE49-F238E27FC236}">
                <a16:creationId xmlns:a16="http://schemas.microsoft.com/office/drawing/2014/main" id="{78AA4F8A-CDC0-7942-A952-2D5DA73CF8E1}"/>
              </a:ext>
            </a:extLst>
          </p:cNvPr>
          <p:cNvSpPr>
            <a:spLocks noGrp="1"/>
          </p:cNvSpPr>
          <p:nvPr>
            <p:ph type="body" sz="quarter" idx="20"/>
          </p:nvPr>
        </p:nvSpPr>
        <p:spPr>
          <a:xfrm>
            <a:off x="4950179"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8" name="Content Placeholder 20">
            <a:extLst>
              <a:ext uri="{FF2B5EF4-FFF2-40B4-BE49-F238E27FC236}">
                <a16:creationId xmlns:a16="http://schemas.microsoft.com/office/drawing/2014/main" id="{3AC9D047-7773-F3C7-1CAE-400D093E3832}"/>
              </a:ext>
            </a:extLst>
          </p:cNvPr>
          <p:cNvSpPr>
            <a:spLocks noGrp="1"/>
          </p:cNvSpPr>
          <p:nvPr>
            <p:ph sz="quarter" idx="21"/>
          </p:nvPr>
        </p:nvSpPr>
        <p:spPr>
          <a:xfrm>
            <a:off x="4952785" y="2450237"/>
            <a:ext cx="3061468"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16">
            <a:extLst>
              <a:ext uri="{FF2B5EF4-FFF2-40B4-BE49-F238E27FC236}">
                <a16:creationId xmlns:a16="http://schemas.microsoft.com/office/drawing/2014/main" id="{9CC383C9-2C64-5407-3C41-23F2BA3017CE}"/>
              </a:ext>
            </a:extLst>
          </p:cNvPr>
          <p:cNvSpPr>
            <a:spLocks noGrp="1"/>
          </p:cNvSpPr>
          <p:nvPr>
            <p:ph type="body" sz="quarter" idx="22"/>
          </p:nvPr>
        </p:nvSpPr>
        <p:spPr>
          <a:xfrm>
            <a:off x="8372553"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22" name="Content Placeholder 20">
            <a:extLst>
              <a:ext uri="{FF2B5EF4-FFF2-40B4-BE49-F238E27FC236}">
                <a16:creationId xmlns:a16="http://schemas.microsoft.com/office/drawing/2014/main" id="{ED6D881B-4DB9-A034-28D8-2BA6BAC613E1}"/>
              </a:ext>
            </a:extLst>
          </p:cNvPr>
          <p:cNvSpPr>
            <a:spLocks noGrp="1"/>
          </p:cNvSpPr>
          <p:nvPr>
            <p:ph sz="quarter" idx="23"/>
          </p:nvPr>
        </p:nvSpPr>
        <p:spPr>
          <a:xfrm>
            <a:off x="8370268" y="2450237"/>
            <a:ext cx="3061469"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Graphic 12">
            <a:extLst>
              <a:ext uri="{FF2B5EF4-FFF2-40B4-BE49-F238E27FC236}">
                <a16:creationId xmlns:a16="http://schemas.microsoft.com/office/drawing/2014/main" id="{29097777-4532-92F1-12C1-F7BFEF380FB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F0A83EB1-459D-C496-7CC2-BCC241D1506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2302543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lide w char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014" y="636870"/>
            <a:ext cx="9951821" cy="1158265"/>
          </a:xfrm>
        </p:spPr>
        <p:txBody>
          <a:bodyPr anchor="t" anchorCtr="0">
            <a:noAutofit/>
          </a:bodyPr>
          <a:lstStyle>
            <a:lvl1pPr>
              <a:defRPr sz="4000" baseline="0">
                <a:latin typeface="+mn-lt"/>
              </a:defRPr>
            </a:lvl1pPr>
          </a:lstStyle>
          <a:p>
            <a:r>
              <a:rPr lang="en-US"/>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12/13/2024</a:t>
            </a:fld>
            <a:endParaRPr lang="en-US"/>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4230"/>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hart Placeholder 8">
            <a:extLst>
              <a:ext uri="{FF2B5EF4-FFF2-40B4-BE49-F238E27FC236}">
                <a16:creationId xmlns:a16="http://schemas.microsoft.com/office/drawing/2014/main" id="{8992FB40-4BD9-C860-BC05-8DDCF80032D8}"/>
              </a:ext>
            </a:extLst>
          </p:cNvPr>
          <p:cNvSpPr>
            <a:spLocks noGrp="1"/>
          </p:cNvSpPr>
          <p:nvPr>
            <p:ph type="chart" sz="quarter" idx="20"/>
          </p:nvPr>
        </p:nvSpPr>
        <p:spPr>
          <a:xfrm>
            <a:off x="6705600" y="1981200"/>
            <a:ext cx="4764088" cy="3975100"/>
          </a:xfrm>
          <a:solidFill>
            <a:schemeClr val="bg1">
              <a:lumMod val="95000"/>
            </a:schemeClr>
          </a:solidFill>
        </p:spPr>
        <p:txBody>
          <a:bodyPr/>
          <a:lstStyle>
            <a:lvl1pPr marL="0" indent="0" algn="ctr">
              <a:buFontTx/>
              <a:buNone/>
              <a:defRPr/>
            </a:lvl1pPr>
          </a:lstStyle>
          <a:p>
            <a:r>
              <a:rPr lang="en-US"/>
              <a:t>Click icon to add chart</a:t>
            </a:r>
          </a:p>
        </p:txBody>
      </p:sp>
      <p:pic>
        <p:nvPicPr>
          <p:cNvPr id="7" name="Graphic 12">
            <a:extLst>
              <a:ext uri="{FF2B5EF4-FFF2-40B4-BE49-F238E27FC236}">
                <a16:creationId xmlns:a16="http://schemas.microsoft.com/office/drawing/2014/main" id="{42CA240B-B03B-2C45-A25D-90464A289CF7}"/>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8C30B99E-87E1-A379-3D69-DC747D51B0D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091647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1 column Slide w pictur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7791" y="639611"/>
            <a:ext cx="5187732" cy="1158265"/>
          </a:xfrm>
        </p:spPr>
        <p:txBody>
          <a:bodyPr anchor="t" anchorCtr="0">
            <a:noAutofit/>
          </a:bodyPr>
          <a:lstStyle>
            <a:lvl1pPr>
              <a:defRPr sz="4000" baseline="0">
                <a:latin typeface="+mn-lt"/>
              </a:defRPr>
            </a:lvl1pPr>
          </a:lstStyle>
          <a:p>
            <a:r>
              <a:rPr lang="en-US"/>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12/13/2024</a:t>
            </a:fld>
            <a:endParaRPr lang="en-US"/>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5187734"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7"/>
            <a:ext cx="518773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Picture Placeholder 12">
            <a:extLst>
              <a:ext uri="{FF2B5EF4-FFF2-40B4-BE49-F238E27FC236}">
                <a16:creationId xmlns:a16="http://schemas.microsoft.com/office/drawing/2014/main" id="{0F679E1C-F067-82DA-EB20-89CDD8639D42}"/>
              </a:ext>
            </a:extLst>
          </p:cNvPr>
          <p:cNvSpPr>
            <a:spLocks noGrp="1"/>
          </p:cNvSpPr>
          <p:nvPr>
            <p:ph type="pic" sz="quarter" idx="20"/>
          </p:nvPr>
        </p:nvSpPr>
        <p:spPr>
          <a:xfrm>
            <a:off x="7115175" y="769951"/>
            <a:ext cx="4275138" cy="4670425"/>
          </a:xfrm>
          <a:solidFill>
            <a:schemeClr val="bg1">
              <a:lumMod val="95000"/>
            </a:schemeClr>
          </a:solidFill>
        </p:spPr>
        <p:txBody>
          <a:bodyPr/>
          <a:lstStyle>
            <a:lvl1pPr marL="0" indent="0">
              <a:buFontTx/>
              <a:buNone/>
              <a:defRPr/>
            </a:lvl1pPr>
          </a:lstStyle>
          <a:p>
            <a:r>
              <a:rPr lang="en-US"/>
              <a:t>Click icon to add picture</a:t>
            </a:r>
          </a:p>
        </p:txBody>
      </p:sp>
      <p:pic>
        <p:nvPicPr>
          <p:cNvPr id="7" name="Graphic 12">
            <a:extLst>
              <a:ext uri="{FF2B5EF4-FFF2-40B4-BE49-F238E27FC236}">
                <a16:creationId xmlns:a16="http://schemas.microsoft.com/office/drawing/2014/main" id="{0B8CD14E-F3F7-6523-6ED3-AB24678A221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9" name="Picture 8" descr="A green and black sign with white text&#10;&#10;Description automatically generated with low confidence">
            <a:extLst>
              <a:ext uri="{FF2B5EF4-FFF2-40B4-BE49-F238E27FC236}">
                <a16:creationId xmlns:a16="http://schemas.microsoft.com/office/drawing/2014/main" id="{019E3C2E-9625-89F0-C4DE-5E9197173BB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706346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Table Placeholder 11">
            <a:extLst>
              <a:ext uri="{FF2B5EF4-FFF2-40B4-BE49-F238E27FC236}">
                <a16:creationId xmlns:a16="http://schemas.microsoft.com/office/drawing/2014/main" id="{98A22DD4-038C-7D93-4D61-B73C10E5BEB7}"/>
              </a:ext>
            </a:extLst>
          </p:cNvPr>
          <p:cNvSpPr>
            <a:spLocks noGrp="1"/>
          </p:cNvSpPr>
          <p:nvPr>
            <p:ph type="tbl" sz="quarter" idx="16" hasCustomPrompt="1"/>
          </p:nvPr>
        </p:nvSpPr>
        <p:spPr>
          <a:xfrm>
            <a:off x="1600200" y="1981201"/>
            <a:ext cx="9763218" cy="3860306"/>
          </a:xfrm>
          <a:solidFill>
            <a:schemeClr val="bg1">
              <a:lumMod val="95000"/>
            </a:schemeClr>
          </a:solidFill>
        </p:spPr>
        <p:txBody>
          <a:bodyPr/>
          <a:lstStyle>
            <a:lvl1pPr marL="0" indent="0">
              <a:buFontTx/>
              <a:buNone/>
              <a:defRPr/>
            </a:lvl1pPr>
          </a:lstStyle>
          <a:p>
            <a:r>
              <a:rPr lang="en-US"/>
              <a:t>Insert Table Here</a:t>
            </a:r>
          </a:p>
        </p:txBody>
      </p:sp>
      <p:sp>
        <p:nvSpPr>
          <p:cNvPr id="3" name="Rectangle 2">
            <a:extLst>
              <a:ext uri="{FF2B5EF4-FFF2-40B4-BE49-F238E27FC236}">
                <a16:creationId xmlns:a16="http://schemas.microsoft.com/office/drawing/2014/main" id="{C2DA06DA-3C58-3AF9-D6BE-E17106FB8540}"/>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BE5EA0D-48A4-C6C4-7CA7-2BFD6C7514FE}"/>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49F1C8-0009-D827-8EEE-3BA701AC2EEC}"/>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EE1CBA-7E35-B977-9B7F-37092F49AB53}"/>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70DDB8B1-0922-5FEE-558D-34DDD1F518A9}"/>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12/13/2024</a:t>
            </a:fld>
            <a:endParaRPr lang="en-US"/>
          </a:p>
        </p:txBody>
      </p:sp>
      <p:sp>
        <p:nvSpPr>
          <p:cNvPr id="14" name="Footer Placeholder 4">
            <a:extLst>
              <a:ext uri="{FF2B5EF4-FFF2-40B4-BE49-F238E27FC236}">
                <a16:creationId xmlns:a16="http://schemas.microsoft.com/office/drawing/2014/main" id="{B2393EF6-C3B0-4488-F4D3-AB5AE6838DE4}"/>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15" name="Slide Number Placeholder 5">
            <a:extLst>
              <a:ext uri="{FF2B5EF4-FFF2-40B4-BE49-F238E27FC236}">
                <a16:creationId xmlns:a16="http://schemas.microsoft.com/office/drawing/2014/main" id="{FE6BFC7F-43C0-28A2-0B7A-C4A14C1B521C}"/>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8" name="Title 1">
            <a:extLst>
              <a:ext uri="{FF2B5EF4-FFF2-40B4-BE49-F238E27FC236}">
                <a16:creationId xmlns:a16="http://schemas.microsoft.com/office/drawing/2014/main" id="{C0AD9C05-BB97-D29B-EABA-DEDF5A6C97A2}"/>
              </a:ext>
            </a:extLst>
          </p:cNvPr>
          <p:cNvSpPr>
            <a:spLocks noGrp="1"/>
          </p:cNvSpPr>
          <p:nvPr>
            <p:ph type="title" hasCustomPrompt="1"/>
          </p:nvPr>
        </p:nvSpPr>
        <p:spPr>
          <a:xfrm>
            <a:off x="1493616" y="635835"/>
            <a:ext cx="9845550" cy="1158265"/>
          </a:xfrm>
        </p:spPr>
        <p:txBody>
          <a:bodyPr anchor="t" anchorCtr="0">
            <a:noAutofit/>
          </a:bodyPr>
          <a:lstStyle>
            <a:lvl1pPr>
              <a:defRPr sz="4000" baseline="0">
                <a:latin typeface="+mn-lt"/>
              </a:defRPr>
            </a:lvl1pPr>
          </a:lstStyle>
          <a:p>
            <a:r>
              <a:rPr lang="en-US"/>
              <a:t>Click to edit slide title</a:t>
            </a:r>
          </a:p>
        </p:txBody>
      </p:sp>
      <p:pic>
        <p:nvPicPr>
          <p:cNvPr id="4" name="Graphic 12">
            <a:extLst>
              <a:ext uri="{FF2B5EF4-FFF2-40B4-BE49-F238E27FC236}">
                <a16:creationId xmlns:a16="http://schemas.microsoft.com/office/drawing/2014/main" id="{01575A3D-A1C5-24BE-2295-7EA236A42939}"/>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5" name="Picture 4" descr="A green and black sign with white text&#10;&#10;Description automatically generated with low confidence">
            <a:extLst>
              <a:ext uri="{FF2B5EF4-FFF2-40B4-BE49-F238E27FC236}">
                <a16:creationId xmlns:a16="http://schemas.microsoft.com/office/drawing/2014/main" id="{7A776DEF-CD3A-CEC2-7FBE-F59B933C387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2703519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eneral Content Slid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9EF8E54-81A9-A78B-3059-0A1DAF34AA3C}"/>
              </a:ext>
            </a:extLst>
          </p:cNvPr>
          <p:cNvSpPr>
            <a:spLocks noGrp="1"/>
          </p:cNvSpPr>
          <p:nvPr>
            <p:ph sz="quarter" idx="16"/>
          </p:nvPr>
        </p:nvSpPr>
        <p:spPr>
          <a:xfrm>
            <a:off x="1517868" y="1981200"/>
            <a:ext cx="9845550" cy="37385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2">
            <a:extLst>
              <a:ext uri="{FF2B5EF4-FFF2-40B4-BE49-F238E27FC236}">
                <a16:creationId xmlns:a16="http://schemas.microsoft.com/office/drawing/2014/main" id="{B2795903-B8C9-68B8-B1F4-C782ABFBBE12}"/>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F3F94B7-8BE3-6BE0-23EB-8EBA48EA2BDD}"/>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57142EC-D817-2933-6140-62D72113C588}"/>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44336-6D0E-0C5C-A158-4C4854DE97EE}"/>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ate Placeholder 3">
            <a:extLst>
              <a:ext uri="{FF2B5EF4-FFF2-40B4-BE49-F238E27FC236}">
                <a16:creationId xmlns:a16="http://schemas.microsoft.com/office/drawing/2014/main" id="{CFB78BFD-BEA4-C681-9C94-362E624539ED}"/>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12/13/2024</a:t>
            </a:fld>
            <a:endParaRPr lang="en-US"/>
          </a:p>
        </p:txBody>
      </p:sp>
      <p:sp>
        <p:nvSpPr>
          <p:cNvPr id="19" name="Footer Placeholder 4">
            <a:extLst>
              <a:ext uri="{FF2B5EF4-FFF2-40B4-BE49-F238E27FC236}">
                <a16:creationId xmlns:a16="http://schemas.microsoft.com/office/drawing/2014/main" id="{32CAE4B3-ACA6-E9CB-83F0-E5E9447117F2}"/>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20" name="Slide Number Placeholder 5">
            <a:extLst>
              <a:ext uri="{FF2B5EF4-FFF2-40B4-BE49-F238E27FC236}">
                <a16:creationId xmlns:a16="http://schemas.microsoft.com/office/drawing/2014/main" id="{2F5F34AA-9624-6E3A-E2E7-6350746A15DB}"/>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9AB265B8-271B-FA4F-FDE5-87DA1C571AB8}"/>
              </a:ext>
            </a:extLst>
          </p:cNvPr>
          <p:cNvSpPr>
            <a:spLocks noGrp="1"/>
          </p:cNvSpPr>
          <p:nvPr>
            <p:ph type="title" hasCustomPrompt="1"/>
          </p:nvPr>
        </p:nvSpPr>
        <p:spPr>
          <a:xfrm>
            <a:off x="1494015" y="636353"/>
            <a:ext cx="9845550" cy="1158265"/>
          </a:xfrm>
        </p:spPr>
        <p:txBody>
          <a:bodyPr anchor="t" anchorCtr="0">
            <a:noAutofit/>
          </a:bodyPr>
          <a:lstStyle>
            <a:lvl1pPr>
              <a:defRPr sz="4000" baseline="0">
                <a:latin typeface="+mn-lt"/>
              </a:defRPr>
            </a:lvl1pPr>
          </a:lstStyle>
          <a:p>
            <a:r>
              <a:rPr lang="en-US"/>
              <a:t>Click to edit slide title</a:t>
            </a:r>
          </a:p>
        </p:txBody>
      </p:sp>
      <p:pic>
        <p:nvPicPr>
          <p:cNvPr id="5" name="Graphic 12">
            <a:extLst>
              <a:ext uri="{FF2B5EF4-FFF2-40B4-BE49-F238E27FC236}">
                <a16:creationId xmlns:a16="http://schemas.microsoft.com/office/drawing/2014/main" id="{C893B30E-F966-B0AF-F22A-1623FCBD4FC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6" name="Picture 5" descr="A green and black sign with white text&#10;&#10;Description automatically generated with low confidence">
            <a:extLst>
              <a:ext uri="{FF2B5EF4-FFF2-40B4-BE49-F238E27FC236}">
                <a16:creationId xmlns:a16="http://schemas.microsoft.com/office/drawing/2014/main" id="{518B8D55-9B74-4C26-D787-933C1910307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2376018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12/13/2024</a:t>
            </a:fld>
            <a:endParaRPr lang="en-US"/>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463269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361708-C856-5679-5F26-DFD654490767}"/>
              </a:ext>
            </a:extLst>
          </p:cNvPr>
          <p:cNvSpPr>
            <a:spLocks noGrp="1"/>
          </p:cNvSpPr>
          <p:nvPr>
            <p:ph type="title"/>
          </p:nvPr>
        </p:nvSpPr>
        <p:spPr>
          <a:xfrm>
            <a:off x="1493301" y="662893"/>
            <a:ext cx="9844596" cy="1325563"/>
          </a:xfrm>
          <a:prstGeom prst="rect">
            <a:avLst/>
          </a:prstGeom>
        </p:spPr>
        <p:txBody>
          <a:bodyPr vert="horz" lIns="91440" tIns="45720" rIns="91440" bIns="45720" rtlCol="0" anchor="t" anchorCtr="0">
            <a:normAutofit/>
          </a:bodyPr>
          <a:lstStyle/>
          <a:p>
            <a:r>
              <a:rPr lang="en-US"/>
              <a:t>Click to edit Master title style</a:t>
            </a:r>
          </a:p>
        </p:txBody>
      </p:sp>
      <p:sp>
        <p:nvSpPr>
          <p:cNvPr id="3" name="Text Placeholder 2">
            <a:extLst>
              <a:ext uri="{FF2B5EF4-FFF2-40B4-BE49-F238E27FC236}">
                <a16:creationId xmlns:a16="http://schemas.microsoft.com/office/drawing/2014/main" id="{8F6BA814-9AC9-5238-F0A1-89F9D61B5B51}"/>
              </a:ext>
            </a:extLst>
          </p:cNvPr>
          <p:cNvSpPr>
            <a:spLocks noGrp="1"/>
          </p:cNvSpPr>
          <p:nvPr>
            <p:ph type="body" idx="1"/>
          </p:nvPr>
        </p:nvSpPr>
        <p:spPr>
          <a:xfrm>
            <a:off x="1600200" y="1988457"/>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510D8D-B5B5-FA5C-2E75-85268E6345F8}"/>
              </a:ext>
            </a:extLst>
          </p:cNvPr>
          <p:cNvSpPr>
            <a:spLocks noGrp="1"/>
          </p:cNvSpPr>
          <p:nvPr>
            <p:ph type="dt" sz="half" idx="2"/>
          </p:nvPr>
        </p:nvSpPr>
        <p:spPr>
          <a:xfrm>
            <a:off x="1600200" y="6374044"/>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707BB-F259-4D83-839F-2ABE0F4A8C61}" type="datetimeFigureOut">
              <a:rPr lang="en-US" smtClean="0"/>
              <a:t>12/13/2024</a:t>
            </a:fld>
            <a:endParaRPr lang="en-US"/>
          </a:p>
        </p:txBody>
      </p:sp>
      <p:sp>
        <p:nvSpPr>
          <p:cNvPr id="5" name="Footer Placeholder 4">
            <a:extLst>
              <a:ext uri="{FF2B5EF4-FFF2-40B4-BE49-F238E27FC236}">
                <a16:creationId xmlns:a16="http://schemas.microsoft.com/office/drawing/2014/main" id="{05E07592-D92D-5E48-1F23-4A48048F6903}"/>
              </a:ext>
            </a:extLst>
          </p:cNvPr>
          <p:cNvSpPr>
            <a:spLocks noGrp="1"/>
          </p:cNvSpPr>
          <p:nvPr>
            <p:ph type="ftr" sz="quarter" idx="3"/>
          </p:nvPr>
        </p:nvSpPr>
        <p:spPr>
          <a:xfrm>
            <a:off x="3581400" y="6374043"/>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D8A7535-84D4-1921-62EB-192F99FD2CCC}"/>
              </a:ext>
            </a:extLst>
          </p:cNvPr>
          <p:cNvSpPr>
            <a:spLocks noGrp="1"/>
          </p:cNvSpPr>
          <p:nvPr>
            <p:ph type="sldNum" sz="quarter" idx="4"/>
          </p:nvPr>
        </p:nvSpPr>
        <p:spPr>
          <a:xfrm>
            <a:off x="6324600" y="6374043"/>
            <a:ext cx="161203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6C538-CC72-4FB8-85E1-4D3EC643CF88}" type="slidenum">
              <a:rPr lang="en-US" smtClean="0"/>
              <a:t>‹#›</a:t>
            </a:fld>
            <a:endParaRPr lang="en-US"/>
          </a:p>
        </p:txBody>
      </p:sp>
    </p:spTree>
    <p:extLst>
      <p:ext uri="{BB962C8B-B14F-4D97-AF65-F5344CB8AC3E}">
        <p14:creationId xmlns:p14="http://schemas.microsoft.com/office/powerpoint/2010/main" val="37061933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p:titleStyle>
    <p:bodyStyle>
      <a:lvl1pPr marL="160020" indent="-160020" algn="l" defTabSz="914400" rtl="0" eaLnBrk="1" latinLnBrk="0" hangingPunct="1">
        <a:lnSpc>
          <a:spcPts val="2000"/>
        </a:lnSpc>
        <a:spcBef>
          <a:spcPts val="1000"/>
        </a:spcBef>
        <a:buFont typeface="Wingdings" pitchFamily="2" charset="2"/>
        <a:buChar char="§"/>
        <a:defRPr sz="1600" kern="1200" baseline="0">
          <a:solidFill>
            <a:schemeClr val="tx1">
              <a:lumMod val="65000"/>
              <a:lumOff val="35000"/>
            </a:schemeClr>
          </a:solidFill>
          <a:latin typeface="+mn-lt"/>
          <a:ea typeface="+mn-ea"/>
          <a:cs typeface="+mn-cs"/>
        </a:defRPr>
      </a:lvl1pPr>
      <a:lvl2pPr marL="457200" indent="-228600" algn="l" defTabSz="914400" rtl="0" eaLnBrk="1" latinLnBrk="0" hangingPunct="1">
        <a:lnSpc>
          <a:spcPts val="1800"/>
        </a:lnSpc>
        <a:spcBef>
          <a:spcPts val="500"/>
        </a:spcBef>
        <a:buFont typeface="Apple Symbols" panose="02000000000000000000" pitchFamily="2" charset="-79"/>
        <a:buChar char="⎻"/>
        <a:defRPr sz="1400" kern="1200" baseline="0">
          <a:solidFill>
            <a:schemeClr val="tx1">
              <a:lumMod val="65000"/>
              <a:lumOff val="35000"/>
            </a:schemeClr>
          </a:solidFill>
          <a:latin typeface="+mn-lt"/>
          <a:ea typeface="+mn-ea"/>
          <a:cs typeface="+mn-cs"/>
        </a:defRPr>
      </a:lvl2pPr>
      <a:lvl3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3pPr>
      <a:lvl4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4pPr>
      <a:lvl5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2" orient="horz" pos="4056">
          <p15:clr>
            <a:srgbClr val="F26B43"/>
          </p15:clr>
        </p15:guide>
        <p15:guide id="27" pos="504">
          <p15:clr>
            <a:srgbClr val="F26B43"/>
          </p15:clr>
        </p15:guide>
        <p15:guide id="28" orient="horz" pos="4320">
          <p15:clr>
            <a:srgbClr val="F26B43"/>
          </p15:clr>
        </p15:guide>
        <p15:guide id="29">
          <p15:clr>
            <a:srgbClr val="F26B43"/>
          </p15:clr>
        </p15:guide>
        <p15:guide id="30" pos="1008">
          <p15:clr>
            <a:srgbClr val="F26B43"/>
          </p15:clr>
        </p15:guide>
        <p15:guide id="31" orient="horz" pos="480">
          <p15:clr>
            <a:srgbClr val="F26B43"/>
          </p15:clr>
        </p15:guide>
        <p15:guide id="32" pos="4224">
          <p15:clr>
            <a:srgbClr val="F26B43"/>
          </p15:clr>
        </p15:guide>
        <p15:guide id="33" orient="horz" pos="124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5.jpe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D16A50-7A16-4258-B854-FA520C93CAB0}"/>
              </a:ext>
            </a:extLst>
          </p:cNvPr>
          <p:cNvSpPr txBox="1">
            <a:spLocks/>
          </p:cNvSpPr>
          <p:nvPr/>
        </p:nvSpPr>
        <p:spPr>
          <a:xfrm>
            <a:off x="1057933" y="401206"/>
            <a:ext cx="6545979" cy="92283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0" i="0" u="none" strike="noStrike" kern="1200" cap="none" spc="0" normalizeH="0" baseline="0" noProof="0">
                <a:ln>
                  <a:noFill/>
                </a:ln>
                <a:solidFill>
                  <a:srgbClr val="232D4B"/>
                </a:solidFill>
                <a:effectLst/>
                <a:uLnTx/>
                <a:uFillTx/>
                <a:latin typeface="Franklin Gothic Book"/>
                <a:ea typeface="+mj-ea"/>
                <a:cs typeface="+mj-cs"/>
              </a:rPr>
              <a:t>Magnet Minute</a:t>
            </a:r>
          </a:p>
        </p:txBody>
      </p:sp>
      <p:sp>
        <p:nvSpPr>
          <p:cNvPr id="5" name="TextBox 58">
            <a:extLst>
              <a:ext uri="{FF2B5EF4-FFF2-40B4-BE49-F238E27FC236}">
                <a16:creationId xmlns:a16="http://schemas.microsoft.com/office/drawing/2014/main" id="{ADDAE953-F3AF-4A2B-952B-9A096CC28307}"/>
              </a:ext>
            </a:extLst>
          </p:cNvPr>
          <p:cNvSpPr txBox="1"/>
          <p:nvPr/>
        </p:nvSpPr>
        <p:spPr>
          <a:xfrm>
            <a:off x="1173134" y="1411988"/>
            <a:ext cx="6422315" cy="221599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a:ln>
                  <a:noFill/>
                </a:ln>
                <a:solidFill>
                  <a:srgbClr val="232D4B"/>
                </a:solidFill>
                <a:effectLst/>
                <a:uLnTx/>
                <a:uFillTx/>
                <a:latin typeface="Franklin Gothic Book"/>
                <a:ea typeface="+mn-ea"/>
                <a:cs typeface="+mn-cs"/>
              </a:rPr>
              <a:t>ANCC Magnet Recognition</a:t>
            </a:r>
            <a:r>
              <a:rPr kumimoji="0" lang="en-US" sz="1800" b="1" i="0" u="none" strike="noStrike" kern="1200" cap="none" spc="0" normalizeH="0" baseline="30000" noProof="0">
                <a:ln>
                  <a:noFill/>
                </a:ln>
                <a:solidFill>
                  <a:srgbClr val="232D4B"/>
                </a:solidFill>
                <a:effectLst/>
                <a:uLnTx/>
                <a:uFillTx/>
                <a:latin typeface="Franklin Gothic Book"/>
                <a:ea typeface="+mn-ea"/>
                <a:cs typeface="+mn-cs"/>
              </a:rPr>
              <a:t>® </a:t>
            </a:r>
            <a:r>
              <a:rPr kumimoji="0" lang="en-US" sz="1800" b="0" i="0" u="none" strike="noStrike" kern="1200" cap="none" spc="0" normalizeH="0" baseline="0" noProof="0">
                <a:ln>
                  <a:noFill/>
                </a:ln>
                <a:solidFill>
                  <a:srgbClr val="232D4B"/>
                </a:solidFill>
                <a:effectLst/>
                <a:uLnTx/>
                <a:uFillTx/>
                <a:latin typeface="Franklin Gothic Book"/>
                <a:ea typeface="+mn-ea"/>
                <a:cs typeface="+mn-cs"/>
              </a:rPr>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kumimoji="0" lang="en-US" sz="1800" b="1" i="0" u="none" strike="noStrike" kern="1200" cap="none" spc="0" normalizeH="0" baseline="0" noProof="0">
                <a:ln>
                  <a:noFill/>
                </a:ln>
                <a:solidFill>
                  <a:srgbClr val="232D4B"/>
                </a:solidFill>
                <a:effectLst/>
                <a:uLnTx/>
                <a:uFillTx/>
                <a:latin typeface="Franklin Gothic Book"/>
                <a:ea typeface="+mn-ea"/>
                <a:cs typeface="+mn-cs"/>
              </a:rPr>
              <a:t>Relationship-Based Care</a:t>
            </a:r>
            <a:r>
              <a:rPr kumimoji="0" lang="en-US" sz="1800" b="0" i="0" u="none" strike="noStrike" kern="1200" cap="none" spc="0" normalizeH="0" baseline="0" noProof="0">
                <a:ln>
                  <a:noFill/>
                </a:ln>
                <a:solidFill>
                  <a:srgbClr val="232D4B"/>
                </a:solidFill>
                <a:effectLst/>
                <a:uLnTx/>
                <a:uFillTx/>
                <a:latin typeface="Franklin Gothic Book"/>
                <a:ea typeface="+mn-ea"/>
                <a:cs typeface="+mn-cs"/>
              </a:rPr>
              <a:t>, shown at the center of our Professional Practice Model.</a:t>
            </a:r>
          </a:p>
        </p:txBody>
      </p:sp>
      <p:pic>
        <p:nvPicPr>
          <p:cNvPr id="6" name="Picture 5">
            <a:extLst>
              <a:ext uri="{FF2B5EF4-FFF2-40B4-BE49-F238E27FC236}">
                <a16:creationId xmlns:a16="http://schemas.microsoft.com/office/drawing/2014/main" id="{87915357-9BDE-4982-9198-D4DCBEC8C9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464829" y="55605"/>
            <a:ext cx="4727171" cy="4727171"/>
          </a:xfrm>
          <a:prstGeom prst="rect">
            <a:avLst/>
          </a:prstGeom>
        </p:spPr>
      </p:pic>
      <p:sp>
        <p:nvSpPr>
          <p:cNvPr id="7" name="Flowchart: Delay 6">
            <a:extLst>
              <a:ext uri="{FF2B5EF4-FFF2-40B4-BE49-F238E27FC236}">
                <a16:creationId xmlns:a16="http://schemas.microsoft.com/office/drawing/2014/main" id="{DB09EF82-CC99-45D9-A415-2CC70A237EB4}"/>
              </a:ext>
            </a:extLst>
          </p:cNvPr>
          <p:cNvSpPr/>
          <p:nvPr/>
        </p:nvSpPr>
        <p:spPr>
          <a:xfrm rot="16200000">
            <a:off x="3235564" y="1202948"/>
            <a:ext cx="3230020" cy="8080082"/>
          </a:xfrm>
          <a:prstGeom prst="flowChartDelay">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a:ea typeface="+mn-ea"/>
              <a:cs typeface="+mn-cs"/>
            </a:endParaRPr>
          </a:p>
        </p:txBody>
      </p:sp>
      <p:pic>
        <p:nvPicPr>
          <p:cNvPr id="8" name="Graphic 7" descr="Stopwatch with solid fill">
            <a:extLst>
              <a:ext uri="{FF2B5EF4-FFF2-40B4-BE49-F238E27FC236}">
                <a16:creationId xmlns:a16="http://schemas.microsoft.com/office/drawing/2014/main" id="{7227AEE4-0E99-4366-BBB7-3B815DB4EB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6423" y="5128930"/>
            <a:ext cx="1279128" cy="1279128"/>
          </a:xfrm>
          <a:prstGeom prst="rect">
            <a:avLst/>
          </a:prstGeom>
        </p:spPr>
      </p:pic>
      <p:sp>
        <p:nvSpPr>
          <p:cNvPr id="9" name="TextBox 8">
            <a:extLst>
              <a:ext uri="{FF2B5EF4-FFF2-40B4-BE49-F238E27FC236}">
                <a16:creationId xmlns:a16="http://schemas.microsoft.com/office/drawing/2014/main" id="{20364497-D643-44B8-A6E9-91B8FAF9272E}"/>
              </a:ext>
            </a:extLst>
          </p:cNvPr>
          <p:cNvSpPr txBox="1"/>
          <p:nvPr/>
        </p:nvSpPr>
        <p:spPr>
          <a:xfrm>
            <a:off x="1925156" y="4127616"/>
            <a:ext cx="6443830" cy="3323987"/>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dirty="0">
                <a:solidFill>
                  <a:srgbClr val="232D4B"/>
                </a:solidFill>
                <a:latin typeface="Franklin Gothic Medium"/>
              </a:rPr>
              <a:t>	SE5/SE6EO</a:t>
            </a:r>
            <a:r>
              <a:rPr kumimoji="0" lang="en-US" sz="2000" b="1" i="0" u="none" strike="noStrike" kern="1200" cap="none" spc="0" normalizeH="0" baseline="0" noProof="0" dirty="0">
                <a:ln>
                  <a:noFill/>
                </a:ln>
                <a:solidFill>
                  <a:srgbClr val="232D4B"/>
                </a:solidFill>
                <a:effectLst/>
                <a:uLnTx/>
                <a:uFillTx/>
                <a:latin typeface="Franklin Gothic Book"/>
                <a:ea typeface="+mn-ea"/>
                <a:cs typeface="+mn-cs"/>
              </a:rPr>
              <a:t> </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2000" b="1" dirty="0">
                <a:solidFill>
                  <a:srgbClr val="232D4B"/>
                </a:solidFill>
                <a:latin typeface="Franklin Gothic Book"/>
              </a:rPr>
              <a:t>Provide a narrative description of a unit’s or division’s action plan for registered nurses’ progress toward obtaining professional board certification. Provide graphed data (displayed as a percentage) of baseline data, plus two years of data, demonstrating nursing has met or exceeded a targeted goal at the unit or division level, for improvement in professional board certification. </a:t>
            </a:r>
            <a:endParaRPr kumimoji="0" lang="en-US" sz="2000" b="1" i="0" u="none" strike="noStrike" kern="1200" cap="none" spc="0" normalizeH="0" baseline="0" noProof="0" dirty="0">
              <a:ln>
                <a:noFill/>
              </a:ln>
              <a:solidFill>
                <a:srgbClr val="232D4B"/>
              </a:solidFill>
              <a:effectLst/>
              <a:uLnTx/>
              <a:uFillTx/>
              <a:latin typeface="Franklin Gothic Book"/>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232D4B"/>
              </a:solidFill>
              <a:effectLst/>
              <a:uLnTx/>
              <a:uFillTx/>
              <a:latin typeface="Franklin Gothic Book"/>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2D4B"/>
              </a:solidFill>
              <a:effectLst/>
              <a:uLnTx/>
              <a:uFillTx/>
              <a:latin typeface="Franklin Gothic Book"/>
              <a:ea typeface="+mn-ea"/>
              <a:cs typeface="+mn-cs"/>
            </a:endParaRPr>
          </a:p>
        </p:txBody>
      </p:sp>
      <p:pic>
        <p:nvPicPr>
          <p:cNvPr id="10" name="Picture 9">
            <a:extLst>
              <a:ext uri="{FF2B5EF4-FFF2-40B4-BE49-F238E27FC236}">
                <a16:creationId xmlns:a16="http://schemas.microsoft.com/office/drawing/2014/main" id="{3B5DB892-26C4-4B9F-BD3E-C2E786FEA39E}"/>
              </a:ext>
            </a:extLst>
          </p:cNvPr>
          <p:cNvPicPr>
            <a:picLocks noChangeAspect="1"/>
          </p:cNvPicPr>
          <p:nvPr/>
        </p:nvPicPr>
        <p:blipFill>
          <a:blip r:embed="rId6"/>
          <a:stretch>
            <a:fillRect/>
          </a:stretch>
        </p:blipFill>
        <p:spPr>
          <a:xfrm>
            <a:off x="6654991" y="4011888"/>
            <a:ext cx="610944" cy="610944"/>
          </a:xfrm>
          <a:prstGeom prst="rect">
            <a:avLst/>
          </a:prstGeom>
        </p:spPr>
      </p:pic>
    </p:spTree>
    <p:extLst>
      <p:ext uri="{BB962C8B-B14F-4D97-AF65-F5344CB8AC3E}">
        <p14:creationId xmlns:p14="http://schemas.microsoft.com/office/powerpoint/2010/main" val="403494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2FE05D-F349-4B1D-BF1D-2D87D471BA27}"/>
              </a:ext>
            </a:extLst>
          </p:cNvPr>
          <p:cNvSpPr txBox="1">
            <a:spLocks/>
          </p:cNvSpPr>
          <p:nvPr/>
        </p:nvSpPr>
        <p:spPr>
          <a:xfrm>
            <a:off x="955927" y="143804"/>
            <a:ext cx="6545979" cy="87335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0" i="0" u="none" strike="noStrike" kern="1200" cap="none" spc="0" normalizeH="0" baseline="0" noProof="0">
                <a:ln>
                  <a:noFill/>
                </a:ln>
                <a:solidFill>
                  <a:srgbClr val="232D4B"/>
                </a:solidFill>
                <a:effectLst/>
                <a:uLnTx/>
                <a:uFillTx/>
                <a:latin typeface="Franklin Gothic Book"/>
                <a:ea typeface="+mj-ea"/>
                <a:cs typeface="+mj-cs"/>
              </a:rPr>
              <a:t>Magnet Minute</a:t>
            </a:r>
          </a:p>
        </p:txBody>
      </p:sp>
      <p:pic>
        <p:nvPicPr>
          <p:cNvPr id="5" name="Graphic 4" descr="Stopwatch with solid fill">
            <a:extLst>
              <a:ext uri="{FF2B5EF4-FFF2-40B4-BE49-F238E27FC236}">
                <a16:creationId xmlns:a16="http://schemas.microsoft.com/office/drawing/2014/main" id="{ABE9F4E1-8041-4B35-AD7C-255B3D0B10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14252" y="144505"/>
            <a:ext cx="872649" cy="872649"/>
          </a:xfrm>
          <a:prstGeom prst="rect">
            <a:avLst/>
          </a:prstGeom>
        </p:spPr>
      </p:pic>
      <p:pic>
        <p:nvPicPr>
          <p:cNvPr id="6" name="Picture 5">
            <a:extLst>
              <a:ext uri="{FF2B5EF4-FFF2-40B4-BE49-F238E27FC236}">
                <a16:creationId xmlns:a16="http://schemas.microsoft.com/office/drawing/2014/main" id="{3E2B770E-AC1A-476A-8037-54A708E5C6A3}"/>
              </a:ext>
            </a:extLst>
          </p:cNvPr>
          <p:cNvPicPr>
            <a:picLocks noChangeAspect="1"/>
          </p:cNvPicPr>
          <p:nvPr/>
        </p:nvPicPr>
        <p:blipFill rotWithShape="1">
          <a:blip r:embed="rId5">
            <a:extLst>
              <a:ext uri="{28A0092B-C50C-407E-A947-70E740481C1C}">
                <a14:useLocalDpi xmlns:a14="http://schemas.microsoft.com/office/drawing/2010/main" val="0"/>
              </a:ext>
            </a:extLst>
          </a:blip>
          <a:srcRect l="7558" r="18943"/>
          <a:stretch/>
        </p:blipFill>
        <p:spPr>
          <a:xfrm>
            <a:off x="8207947" y="143804"/>
            <a:ext cx="3752076" cy="3406571"/>
          </a:xfrm>
          <a:prstGeom prst="ellipse">
            <a:avLst/>
          </a:prstGeom>
          <a:ln w="28575" cap="rnd">
            <a:solidFill>
              <a:schemeClr val="bg1"/>
            </a:solidFill>
            <a:prstDash val="solid"/>
          </a:ln>
          <a:effectLst>
            <a:outerShdw blurRad="127000" algn="bl" rotWithShape="0">
              <a:srgbClr val="000000"/>
            </a:outerShdw>
          </a:effectLst>
        </p:spPr>
      </p:pic>
      <p:sp>
        <p:nvSpPr>
          <p:cNvPr id="7" name="TextBox 57">
            <a:extLst>
              <a:ext uri="{FF2B5EF4-FFF2-40B4-BE49-F238E27FC236}">
                <a16:creationId xmlns:a16="http://schemas.microsoft.com/office/drawing/2014/main" id="{9FD89DE4-74EC-4495-AA9E-6A7EFA4186C3}"/>
              </a:ext>
            </a:extLst>
          </p:cNvPr>
          <p:cNvSpPr txBox="1"/>
          <p:nvPr/>
        </p:nvSpPr>
        <p:spPr>
          <a:xfrm>
            <a:off x="1032735" y="875706"/>
            <a:ext cx="6126956" cy="522835"/>
          </a:xfrm>
          <a:prstGeom prst="rect">
            <a:avLst/>
          </a:prstGeom>
        </p:spPr>
        <p:txBody>
          <a:bodyPr wrap="square" lIns="0" tIns="0" rIns="0" bIns="0" rtlCol="0" anchor="t">
            <a:spAutoFit/>
          </a:bodyPr>
          <a:lstStyle/>
          <a:p>
            <a:pPr marL="0" marR="0" lvl="0" indent="0" algn="l" defTabSz="914400" rtl="0" eaLnBrk="1" fontAlgn="auto" latinLnBrk="0" hangingPunct="1">
              <a:lnSpc>
                <a:spcPts val="4659"/>
              </a:lnSpc>
              <a:spcBef>
                <a:spcPct val="0"/>
              </a:spcBef>
              <a:spcAft>
                <a:spcPts val="0"/>
              </a:spcAft>
              <a:buClrTx/>
              <a:buSzTx/>
              <a:buFontTx/>
              <a:buNone/>
              <a:tabLst/>
              <a:defRPr/>
            </a:pPr>
            <a:r>
              <a:rPr kumimoji="0" lang="en-US" sz="2400" b="0" i="0" u="none" strike="noStrike" kern="1200" cap="none" spc="166" normalizeH="0" baseline="0" noProof="0">
                <a:ln>
                  <a:noFill/>
                </a:ln>
                <a:solidFill>
                  <a:srgbClr val="232D4B"/>
                </a:solidFill>
                <a:effectLst/>
                <a:uLnTx/>
                <a:uFillTx/>
                <a:latin typeface="Franklin Gothic Demi"/>
                <a:ea typeface="+mn-ea"/>
                <a:cs typeface="+mn-cs"/>
              </a:rPr>
              <a:t>5</a:t>
            </a:r>
            <a:r>
              <a:rPr kumimoji="0" lang="en-US" sz="2400" b="0" i="0" u="none" strike="noStrike" kern="1200" cap="none" spc="166" normalizeH="0" baseline="30000" noProof="0">
                <a:ln>
                  <a:noFill/>
                </a:ln>
                <a:solidFill>
                  <a:srgbClr val="232D4B"/>
                </a:solidFill>
                <a:effectLst/>
                <a:uLnTx/>
                <a:uFillTx/>
                <a:latin typeface="Franklin Gothic Demi"/>
                <a:ea typeface="+mn-ea"/>
                <a:cs typeface="+mn-cs"/>
              </a:rPr>
              <a:t>th</a:t>
            </a:r>
            <a:r>
              <a:rPr kumimoji="0" lang="en-US" sz="2400" b="0" i="0" u="none" strike="noStrike" kern="1200" cap="none" spc="166" normalizeH="0" baseline="0" noProof="0">
                <a:ln>
                  <a:noFill/>
                </a:ln>
                <a:solidFill>
                  <a:srgbClr val="232D4B"/>
                </a:solidFill>
                <a:effectLst/>
                <a:uLnTx/>
                <a:uFillTx/>
                <a:latin typeface="Franklin Gothic Demi"/>
                <a:ea typeface="+mn-ea"/>
                <a:cs typeface="+mn-cs"/>
              </a:rPr>
              <a:t> Floor Battle Building Certification</a:t>
            </a:r>
          </a:p>
        </p:txBody>
      </p:sp>
      <p:sp>
        <p:nvSpPr>
          <p:cNvPr id="8" name="TextBox 58">
            <a:extLst>
              <a:ext uri="{FF2B5EF4-FFF2-40B4-BE49-F238E27FC236}">
                <a16:creationId xmlns:a16="http://schemas.microsoft.com/office/drawing/2014/main" id="{4C7F1792-6DB3-4622-ADA6-81AAF7AB190D}"/>
              </a:ext>
            </a:extLst>
          </p:cNvPr>
          <p:cNvSpPr txBox="1"/>
          <p:nvPr/>
        </p:nvSpPr>
        <p:spPr>
          <a:xfrm>
            <a:off x="1032735" y="1427119"/>
            <a:ext cx="6729608" cy="1723549"/>
          </a:xfrm>
          <a:prstGeom prst="rect">
            <a:avLst/>
          </a:prstGeom>
        </p:spPr>
        <p:txBody>
          <a:bodyPr wrap="square" lIns="0" tIns="0" rIns="0" bIns="0" rtlCol="0" anchor="t">
            <a:spAutoFit/>
          </a:bodyPr>
          <a:lstStyle/>
          <a:p>
            <a:pPr>
              <a:spcBef>
                <a:spcPct val="0"/>
              </a:spcBef>
              <a:defRPr/>
            </a:pPr>
            <a:r>
              <a:rPr kumimoji="0" lang="en-US" sz="1600" b="0" i="0" u="none" strike="noStrike" kern="1200" cap="none" spc="0" normalizeH="0" baseline="0" noProof="0" dirty="0">
                <a:ln>
                  <a:noFill/>
                </a:ln>
                <a:solidFill>
                  <a:srgbClr val="232D4B"/>
                </a:solidFill>
                <a:effectLst/>
                <a:uLnTx/>
                <a:uFillTx/>
                <a:latin typeface="Franklin Gothic Book"/>
                <a:ea typeface="+mn-ea"/>
                <a:cs typeface="+mn-cs"/>
              </a:rPr>
              <a:t>The 5</a:t>
            </a:r>
            <a:r>
              <a:rPr kumimoji="0" lang="en-US" sz="1600" b="0" i="0" u="none" strike="noStrike" kern="1200" cap="none" spc="0" normalizeH="0" baseline="30000" noProof="0" dirty="0">
                <a:ln>
                  <a:noFill/>
                </a:ln>
                <a:solidFill>
                  <a:srgbClr val="232D4B"/>
                </a:solidFill>
                <a:effectLst/>
                <a:uLnTx/>
                <a:uFillTx/>
                <a:latin typeface="Franklin Gothic Book"/>
                <a:ea typeface="+mn-ea"/>
                <a:cs typeface="+mn-cs"/>
              </a:rPr>
              <a:t>th</a:t>
            </a:r>
            <a:r>
              <a:rPr kumimoji="0" lang="en-US" sz="1600" b="0" i="0" u="none" strike="noStrike" kern="1200" cap="none" spc="0" normalizeH="0" baseline="0" noProof="0" dirty="0">
                <a:ln>
                  <a:noFill/>
                </a:ln>
                <a:solidFill>
                  <a:srgbClr val="232D4B"/>
                </a:solidFill>
                <a:effectLst/>
                <a:uLnTx/>
                <a:uFillTx/>
                <a:latin typeface="Franklin Gothic Book"/>
                <a:ea typeface="+mn-ea"/>
                <a:cs typeface="+mn-cs"/>
              </a:rPr>
              <a:t> Floor Battle Building’s nursing professional governance committee reviews the team’s certification rate each year and establishes a goal for the upcoming year. </a:t>
            </a:r>
            <a:r>
              <a:rPr lang="en-US" sz="1600" dirty="0">
                <a:solidFill>
                  <a:srgbClr val="232D4B"/>
                </a:solidFill>
                <a:latin typeface="Franklin Gothic Book"/>
              </a:rPr>
              <a:t>To analyze their most recent rate, Clinician 3 and Certification Champion </a:t>
            </a:r>
            <a:r>
              <a:rPr lang="en-US" sz="1600" dirty="0">
                <a:solidFill>
                  <a:srgbClr val="232D4B"/>
                </a:solidFill>
              </a:rPr>
              <a:t>Christina Mlinarchik-Gutierrez partnered closely with the Nurse Manager, Amber Tyson, to run the certification report in Workday. Additionally, Amber supported Christina to attend a Certification Bootcamp and other professional governance meetings to gain knowledge of resources. </a:t>
            </a:r>
            <a:endParaRPr kumimoji="0" lang="en-US" sz="1600" b="0" i="0" u="none" strike="noStrike" kern="1200" cap="none" spc="0" normalizeH="0" baseline="0" noProof="0" dirty="0">
              <a:ln>
                <a:noFill/>
              </a:ln>
              <a:solidFill>
                <a:srgbClr val="232D4B"/>
              </a:solidFill>
              <a:effectLst/>
              <a:uLnTx/>
              <a:uFillTx/>
              <a:latin typeface="Franklin Gothic Book"/>
              <a:ea typeface="+mn-ea"/>
              <a:cs typeface="+mn-cs"/>
            </a:endParaRPr>
          </a:p>
        </p:txBody>
      </p:sp>
      <p:sp>
        <p:nvSpPr>
          <p:cNvPr id="9" name="TextBox 8">
            <a:extLst>
              <a:ext uri="{FF2B5EF4-FFF2-40B4-BE49-F238E27FC236}">
                <a16:creationId xmlns:a16="http://schemas.microsoft.com/office/drawing/2014/main" id="{D3C0FBAB-5240-4143-9A97-F373199560F2}"/>
              </a:ext>
            </a:extLst>
          </p:cNvPr>
          <p:cNvSpPr txBox="1"/>
          <p:nvPr/>
        </p:nvSpPr>
        <p:spPr>
          <a:xfrm>
            <a:off x="6786902" y="3757092"/>
            <a:ext cx="5293936" cy="2308324"/>
          </a:xfrm>
          <a:prstGeom prst="rect">
            <a:avLst/>
          </a:prstGeom>
          <a:noFill/>
        </p:spPr>
        <p:txBody>
          <a:bodyPr wrap="square" lIns="91440" tIns="45720" rIns="91440" bIns="45720" rtlCol="0" anchor="t">
            <a:spAutoFit/>
          </a:bodyPr>
          <a:lstStyle/>
          <a:p>
            <a:pPr>
              <a:spcBef>
                <a:spcPct val="0"/>
              </a:spcBef>
              <a:defRPr/>
            </a:pPr>
            <a:r>
              <a:rPr lang="en-US" sz="1600" dirty="0">
                <a:solidFill>
                  <a:srgbClr val="232D4B"/>
                </a:solidFill>
                <a:latin typeface="Franklin Gothic Book"/>
              </a:rPr>
              <a:t>In addition to</a:t>
            </a:r>
            <a:r>
              <a:rPr kumimoji="0" lang="en-US" sz="1600" b="0" i="0" u="none" strike="noStrike" kern="1200" cap="none" spc="0" normalizeH="0" baseline="0" noProof="0" dirty="0">
                <a:ln>
                  <a:noFill/>
                </a:ln>
                <a:solidFill>
                  <a:srgbClr val="232D4B"/>
                </a:solidFill>
                <a:effectLst/>
                <a:uLnTx/>
                <a:uFillTx/>
                <a:latin typeface="Franklin Gothic Book"/>
                <a:ea typeface="+mn-ea"/>
                <a:cs typeface="+mn-cs"/>
              </a:rPr>
              <a:t> Christina’s expertise as a Certification Champion, Amber helped support the team to meet their certification goal by encouraging professional development goal setting and coaching to Clinical Career Ladder requirements. Christina and Amber used a variety of communication methods to share available resources with the team. </a:t>
            </a:r>
            <a:r>
              <a:rPr lang="en-US" sz="1600" dirty="0">
                <a:solidFill>
                  <a:srgbClr val="232D4B"/>
                </a:solidFill>
                <a:latin typeface="Franklin Gothic Book"/>
              </a:rPr>
              <a:t>Through a team “Certification Library”, one-on-one coaching, and group study sessions, the team was successful in meeting their 2-year goal.</a:t>
            </a:r>
            <a:endParaRPr kumimoji="0" lang="en-US" sz="1600" b="0" i="0" u="none" strike="noStrike" kern="1200" cap="none" spc="0" normalizeH="0" baseline="0" noProof="0" dirty="0">
              <a:ln>
                <a:noFill/>
              </a:ln>
              <a:solidFill>
                <a:srgbClr val="232D4B"/>
              </a:solidFill>
              <a:effectLst/>
              <a:uLnTx/>
              <a:uFillTx/>
              <a:latin typeface="Franklin Gothic Book"/>
              <a:ea typeface="+mn-ea"/>
              <a:cs typeface="+mn-cs"/>
            </a:endParaRPr>
          </a:p>
        </p:txBody>
      </p:sp>
      <p:pic>
        <p:nvPicPr>
          <p:cNvPr id="3" name="Picture 2">
            <a:extLst>
              <a:ext uri="{FF2B5EF4-FFF2-40B4-BE49-F238E27FC236}">
                <a16:creationId xmlns:a16="http://schemas.microsoft.com/office/drawing/2014/main" id="{43E8FDE5-BD86-480B-B6C1-2A88DF1CB125}"/>
              </a:ext>
            </a:extLst>
          </p:cNvPr>
          <p:cNvPicPr>
            <a:picLocks noChangeAspect="1"/>
          </p:cNvPicPr>
          <p:nvPr/>
        </p:nvPicPr>
        <p:blipFill>
          <a:blip r:embed="rId6"/>
          <a:stretch>
            <a:fillRect/>
          </a:stretch>
        </p:blipFill>
        <p:spPr>
          <a:xfrm>
            <a:off x="8207947" y="6137031"/>
            <a:ext cx="610944" cy="610944"/>
          </a:xfrm>
          <a:prstGeom prst="rect">
            <a:avLst/>
          </a:prstGeom>
        </p:spPr>
      </p:pic>
      <p:pic>
        <p:nvPicPr>
          <p:cNvPr id="10" name="Picture 9">
            <a:extLst>
              <a:ext uri="{FF2B5EF4-FFF2-40B4-BE49-F238E27FC236}">
                <a16:creationId xmlns:a16="http://schemas.microsoft.com/office/drawing/2014/main" id="{EEE5B10A-4296-4019-AED4-2F8E3E79C26A}"/>
              </a:ext>
            </a:extLst>
          </p:cNvPr>
          <p:cNvPicPr>
            <a:picLocks noChangeAspect="1"/>
          </p:cNvPicPr>
          <p:nvPr/>
        </p:nvPicPr>
        <p:blipFill>
          <a:blip r:embed="rId7"/>
          <a:stretch>
            <a:fillRect/>
          </a:stretch>
        </p:blipFill>
        <p:spPr>
          <a:xfrm>
            <a:off x="799367" y="3179246"/>
            <a:ext cx="5847461" cy="3666471"/>
          </a:xfrm>
          <a:prstGeom prst="rect">
            <a:avLst/>
          </a:prstGeom>
        </p:spPr>
      </p:pic>
    </p:spTree>
    <p:extLst>
      <p:ext uri="{BB962C8B-B14F-4D97-AF65-F5344CB8AC3E}">
        <p14:creationId xmlns:p14="http://schemas.microsoft.com/office/powerpoint/2010/main" val="2242589055"/>
      </p:ext>
    </p:extLst>
  </p:cSld>
  <p:clrMapOvr>
    <a:masterClrMapping/>
  </p:clrMapOvr>
</p:sld>
</file>

<file path=ppt/theme/theme1.xml><?xml version="1.0" encoding="utf-8"?>
<a:theme xmlns:a="http://schemas.openxmlformats.org/drawingml/2006/main" name="Design A-Blue-orange-torqouise">
  <a:themeElements>
    <a:clrScheme name="UVA-Blue-Orange-Cyan">
      <a:dk1>
        <a:srgbClr val="000000"/>
      </a:dk1>
      <a:lt1>
        <a:srgbClr val="FFFFFF"/>
      </a:lt1>
      <a:dk2>
        <a:srgbClr val="222E4A"/>
      </a:dk2>
      <a:lt2>
        <a:srgbClr val="FFFFFF"/>
      </a:lt2>
      <a:accent1>
        <a:srgbClr val="E57102"/>
      </a:accent1>
      <a:accent2>
        <a:srgbClr val="222E4A"/>
      </a:accent2>
      <a:accent3>
        <a:srgbClr val="029FDF"/>
      </a:accent3>
      <a:accent4>
        <a:srgbClr val="40B8E7"/>
      </a:accent4>
      <a:accent5>
        <a:srgbClr val="7ECEEF"/>
      </a:accent5>
      <a:accent6>
        <a:srgbClr val="C0E7F7"/>
      </a:accent6>
      <a:hlink>
        <a:srgbClr val="0563C1"/>
      </a:hlink>
      <a:folHlink>
        <a:srgbClr val="0263C1"/>
      </a:folHlink>
    </a:clrScheme>
    <a:fontScheme name="UVA Frankli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A in Blue- Orange- Cyan" id="{359B341E-50F8-424F-AB0D-69A58BEBFF21}" vid="{1CF8BDD8-6135-4E4B-AC38-08FE3CD7A1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87c4d2f-922b-4a46-9d5e-472d0d819796"/>
    <Category xmlns="ad44e069-19a0-485d-ba55-710528705698" xsi:nil="true"/>
    <lcf76f155ced4ddcb4097134ff3c332f xmlns="ad44e069-19a0-485d-ba55-71052870569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4F7F9CFAB6A644FAEDDCDD7DA8BAF5E" ma:contentTypeVersion="11" ma:contentTypeDescription="Create a new document." ma:contentTypeScope="" ma:versionID="7b9810d83c34c1ff715699d2082e295b">
  <xsd:schema xmlns:xsd="http://www.w3.org/2001/XMLSchema" xmlns:xs="http://www.w3.org/2001/XMLSchema" xmlns:p="http://schemas.microsoft.com/office/2006/metadata/properties" xmlns:ns2="ad44e069-19a0-485d-ba55-710528705698" xmlns:ns3="187c4d2f-922b-4a46-9d5e-472d0d819796" targetNamespace="http://schemas.microsoft.com/office/2006/metadata/properties" ma:root="true" ma:fieldsID="18164cc9dd4e753ced4452357e08a52c" ns2:_="" ns3:_="">
    <xsd:import namespace="ad44e069-19a0-485d-ba55-710528705698"/>
    <xsd:import namespace="187c4d2f-922b-4a46-9d5e-472d0d81979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Category"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44e069-19a0-485d-ba55-7105287056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Category" ma:index="12" nillable="true" ma:displayName="Category" ma:description="Draft, Review, Final, Inactive" ma:format="Dropdown" ma:internalName="Category">
      <xsd:simpleType>
        <xsd:union memberTypes="dms:Text">
          <xsd:simpleType>
            <xsd:restriction base="dms:Choice">
              <xsd:enumeration value="Draft"/>
              <xsd:enumeration value="Review"/>
              <xsd:enumeration value="Final"/>
              <xsd:enumeration value="Inactive"/>
            </xsd:restriction>
          </xsd:simpleType>
        </xsd:unio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b663f0c-57c3-4ace-9631-5bb0a6725db4"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7c4d2f-922b-4a46-9d5e-472d0d819796"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bd69aa-84ac-4992-96ab-b07f7d6baee0}" ma:internalName="TaxCatchAll" ma:showField="CatchAllData" ma:web="187c4d2f-922b-4a46-9d5e-472d0d81979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8AC7035-2EDD-440C-B98E-9795ED53EBD4}">
  <ds:schemaRefs>
    <ds:schemaRef ds:uri="http://schemas.microsoft.com/office/2006/documentManagement/types"/>
    <ds:schemaRef ds:uri="http://purl.org/dc/terms/"/>
    <ds:schemaRef ds:uri="http://www.w3.org/XML/1998/namespace"/>
    <ds:schemaRef ds:uri="http://purl.org/dc/elements/1.1/"/>
    <ds:schemaRef ds:uri="187c4d2f-922b-4a46-9d5e-472d0d819796"/>
    <ds:schemaRef ds:uri="http://purl.org/dc/dcmitype/"/>
    <ds:schemaRef ds:uri="http://schemas.microsoft.com/office/infopath/2007/PartnerControls"/>
    <ds:schemaRef ds:uri="http://schemas.openxmlformats.org/package/2006/metadata/core-properties"/>
    <ds:schemaRef ds:uri="ad44e069-19a0-485d-ba55-710528705698"/>
    <ds:schemaRef ds:uri="http://schemas.microsoft.com/office/2006/metadata/properties"/>
  </ds:schemaRefs>
</ds:datastoreItem>
</file>

<file path=customXml/itemProps2.xml><?xml version="1.0" encoding="utf-8"?>
<ds:datastoreItem xmlns:ds="http://schemas.openxmlformats.org/officeDocument/2006/customXml" ds:itemID="{7CDB3D2D-9A78-40E0-A0CA-A2303F34C761}">
  <ds:schemaRefs>
    <ds:schemaRef ds:uri="http://schemas.microsoft.com/sharepoint/v3/contenttype/forms"/>
  </ds:schemaRefs>
</ds:datastoreItem>
</file>

<file path=customXml/itemProps3.xml><?xml version="1.0" encoding="utf-8"?>
<ds:datastoreItem xmlns:ds="http://schemas.openxmlformats.org/officeDocument/2006/customXml" ds:itemID="{2C2EA027-8452-46E1-8BE9-637EC4204874}">
  <ds:schemaRefs>
    <ds:schemaRef ds:uri="187c4d2f-922b-4a46-9d5e-472d0d819796"/>
    <ds:schemaRef ds:uri="ad44e069-19a0-485d-ba55-71052870569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70</TotalTime>
  <Words>1245</Words>
  <Application>Microsoft Office PowerPoint</Application>
  <PresentationFormat>Widescreen</PresentationFormat>
  <Paragraphs>24</Paragraphs>
  <Slides>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vt:i4>
      </vt:variant>
    </vt:vector>
  </HeadingPairs>
  <TitlesOfParts>
    <vt:vector size="10" baseType="lpstr">
      <vt:lpstr>Apple Symbols</vt:lpstr>
      <vt:lpstr>Arial</vt:lpstr>
      <vt:lpstr>Calibri</vt:lpstr>
      <vt:lpstr>Franklin Gothic Book</vt:lpstr>
      <vt:lpstr>Franklin Gothic Demi</vt:lpstr>
      <vt:lpstr>Franklin Gothic Medium</vt:lpstr>
      <vt:lpstr>Wingdings</vt:lpstr>
      <vt:lpstr>Design A-Blue-orange-torqouise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Speciale, Ava L *HS</dc:creator>
  <cp:lastModifiedBy>Speciale, Ava L *HS</cp:lastModifiedBy>
  <cp:revision>13</cp:revision>
  <dcterms:created xsi:type="dcterms:W3CDTF">2024-12-09T19:47:12Z</dcterms:created>
  <dcterms:modified xsi:type="dcterms:W3CDTF">2024-12-13T21:27:46Z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0x01010034F7F9CFAB6A644FAEDDCDD7DA8BAF5E</vt:lpwstr>
  </property>
  <property fmtid="{D5CDD505-2E9C-101B-9397-08002B2CF9AE}" pid="3" name="MediaServiceImageTags">
    <vt:lpwstr/>
  </property>
</Properties>
</file>