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7"/>
  </p:notesMasterIdLst>
  <p:sldIdLst>
    <p:sldId id="292" r:id="rId5"/>
    <p:sldId id="29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68149" autoAdjust="0"/>
  </p:normalViewPr>
  <p:slideViewPr>
    <p:cSldViewPr snapToGrid="0">
      <p:cViewPr varScale="1">
        <p:scale>
          <a:sx n="78" d="100"/>
          <a:sy n="78" d="100"/>
        </p:scale>
        <p:origin x="158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4A1F42-E3B6-44D3-AC50-32486F9BA242}" type="datetimeFigureOut">
              <a:rPr lang="en-US" smtClean="0"/>
              <a:t>12/18/2024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860BD-40D7-4106-B7C2-67DC35350BDA}" type="slidenum">
              <a:rPr lang="en-US" smtClean="0"/>
              <a:t>‹#›</a:t>
            </a:fld>
            <a:endParaRPr lang="en-US"/>
          </a:p>
        </p:txBody>
      </p:sp>
    </p:spTree>
    <p:extLst>
      <p:ext uri="{BB962C8B-B14F-4D97-AF65-F5344CB8AC3E}">
        <p14:creationId xmlns:p14="http://schemas.microsoft.com/office/powerpoint/2010/main" val="504796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Magnet Recognition</a:t>
            </a:r>
            <a:r>
              <a:rPr lang="en-US" b="1"/>
              <a:t>® </a:t>
            </a:r>
            <a:r>
              <a:rPr lang="en-US"/>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lang="en-US" b="1"/>
              <a:t>Relationship-Based Care</a:t>
            </a:r>
            <a:r>
              <a:rPr lang="en-US"/>
              <a:t>, shown here at the center of our Professional Practice Model.</a:t>
            </a:r>
            <a:endParaRPr lang="en-US">
              <a:ea typeface="Calibri"/>
              <a:cs typeface="Calibri"/>
            </a:endParaRPr>
          </a:p>
          <a:p>
            <a:endParaRPr lang="en-US" dirty="0"/>
          </a:p>
          <a:p>
            <a:r>
              <a:rPr lang="en-US"/>
              <a:t>This</a:t>
            </a:r>
            <a:r>
              <a:rPr lang="en-US" dirty="0"/>
              <a:t> Magnet Minute is for the TL11EO standard, which requires the following: Provide one example of an improved outcome where a clinical nurse(s) used data to advocate for the acquisition of a resource, in support of the care delivery system(s).</a:t>
            </a:r>
            <a:endParaRPr lang="en-US" dirty="0">
              <a:ea typeface="Calibri"/>
              <a:cs typeface="Calibri"/>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BF29B1-6899-4011-A34E-A8AFEFD586C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8172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end of 2022, pasteurized donor human milk, or PDHM, was not available for newborns in the Mother Baby Unit. Newborn patients experiencing hypoglycemia, whose guardians wished for them to be fed breastmilk exclusively, were often required to be fed formula during hypoglycemic episodes. Only 9% of newborns who experienced hypoglycemia were able to receive exclusive breastmilk feeds in the Mother Baby unit, with an additional feed from their mother or with her expressed breastmilk. </a:t>
            </a:r>
          </a:p>
          <a:p>
            <a:r>
              <a:rPr lang="en-US" dirty="0"/>
              <a:t>Clinician 4 Erin Golden understood the importance PDHM had in supporting newborns to maintain exclusive breastmilk feedings. Erin’s colleague, Clinician 4 Erica Weiler, had previously started on advocacy to incorporate PDHM for newborns on the Mother Baby unit. Building on prior work by Erica, Erin advocated for the addition of PDHM as a treatment option for newborns experiencing hypoglycemia in lieu of formula. She referenced available evidence on the superior outcomes associated with breastmilk, and presented financial data that showed a projected low cost for </a:t>
            </a:r>
            <a:r>
              <a:rPr lang="en-US"/>
              <a:t>the use </a:t>
            </a:r>
            <a:r>
              <a:rPr lang="en-US" dirty="0"/>
              <a:t>of PDHM. Erin collaborated with Newborn Medical Director Elisa Hampton, who shared Erin’s data with Nurse Director Deb Sizemore. Deb was impressed with the low cost of PDHM and granted approval for the team to proceed with implementation on the Mother Baby Unit.</a:t>
            </a:r>
          </a:p>
          <a:p>
            <a:r>
              <a:rPr lang="en-US" dirty="0"/>
              <a:t>With Deb’s approval, Erin and Elisa began the implementation process. Erin utilized Erica’s input from prior efforts, and collaborated with a group of CNL nursing students on the unit. They worked on drafts for supporting documents for the use of PDHM, including a new Standard Operating Procedure document and a new Clinical practice Guideline. Additionally, the team provided skills sessions for the Mother Baby team and conducted pre and post implementation surveys to measure staff confidence regarding the new guidelines. </a:t>
            </a:r>
          </a:p>
          <a:p>
            <a:r>
              <a:rPr lang="en-US" dirty="0"/>
              <a:t>PDHM was available for use on the Mother Baby unit in March 2023. Erin’s advocacy for PDHM to support the care delivery system for newborns in the Mother Baby Unit proved to be successful. She provided data showing a low financial cost to the organization for the use of PDHM, with an improved adherence to evidence-based practice. With Erin’s advocacy, Erica’s expertise, Elisa’s and Deb’s support and the CNL student collaboration for implementation, a higher percentage of newborns were able to receive breastmilk instead of formula in the setting of hypoglycemia.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BF29B1-6899-4011-A34E-A8AFEFD586C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126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655762305"/>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3159402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1157659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10292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5996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617515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12/18/2024</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2325346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193598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4076009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433203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2124413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691091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548698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12/18/2024</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39299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12/18/2024</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353997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D16A50-7A16-4258-B854-FA520C93CAB0}"/>
              </a:ext>
            </a:extLst>
          </p:cNvPr>
          <p:cNvSpPr txBox="1">
            <a:spLocks/>
          </p:cNvSpPr>
          <p:nvPr/>
        </p:nvSpPr>
        <p:spPr>
          <a:xfrm>
            <a:off x="1057933" y="401206"/>
            <a:ext cx="6545979" cy="92283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0" i="0" u="none" strike="noStrike" kern="1200" cap="none" spc="0" normalizeH="0" baseline="0" noProof="0">
                <a:ln>
                  <a:noFill/>
                </a:ln>
                <a:solidFill>
                  <a:srgbClr val="232D4B"/>
                </a:solidFill>
                <a:effectLst/>
                <a:uLnTx/>
                <a:uFillTx/>
                <a:latin typeface="Franklin Gothic Book"/>
                <a:ea typeface="+mj-ea"/>
                <a:cs typeface="+mj-cs"/>
              </a:rPr>
              <a:t>Magnet Minute</a:t>
            </a:r>
          </a:p>
        </p:txBody>
      </p:sp>
      <p:sp>
        <p:nvSpPr>
          <p:cNvPr id="5" name="TextBox 58">
            <a:extLst>
              <a:ext uri="{FF2B5EF4-FFF2-40B4-BE49-F238E27FC236}">
                <a16:creationId xmlns:a16="http://schemas.microsoft.com/office/drawing/2014/main" id="{ADDAE953-F3AF-4A2B-952B-9A096CC28307}"/>
              </a:ext>
            </a:extLst>
          </p:cNvPr>
          <p:cNvSpPr txBox="1"/>
          <p:nvPr/>
        </p:nvSpPr>
        <p:spPr>
          <a:xfrm>
            <a:off x="1173134" y="1411988"/>
            <a:ext cx="6422315" cy="221599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1200" cap="none" spc="0" normalizeH="0" baseline="0" noProof="0" dirty="0">
                <a:ln>
                  <a:noFill/>
                </a:ln>
                <a:solidFill>
                  <a:srgbClr val="232D4B"/>
                </a:solidFill>
                <a:effectLst/>
                <a:uLnTx/>
                <a:uFillTx/>
                <a:latin typeface="Franklin Gothic Book"/>
                <a:ea typeface="+mn-ea"/>
                <a:cs typeface="+mn-cs"/>
              </a:rPr>
              <a:t>ANCC Magnet Recognition</a:t>
            </a:r>
            <a:r>
              <a:rPr kumimoji="0" lang="en-US" sz="1800" b="1" i="0" u="none" strike="noStrike" kern="1200" cap="none" spc="0" normalizeH="0" baseline="30000" noProof="0" dirty="0">
                <a:ln>
                  <a:noFill/>
                </a:ln>
                <a:solidFill>
                  <a:srgbClr val="232D4B"/>
                </a:solidFill>
                <a:effectLst/>
                <a:uLnTx/>
                <a:uFillTx/>
                <a:latin typeface="Franklin Gothic Book"/>
                <a:ea typeface="+mn-ea"/>
                <a:cs typeface="+mn-cs"/>
              </a:rPr>
              <a:t>® </a:t>
            </a:r>
            <a:r>
              <a:rPr kumimoji="0" lang="en-US" sz="1800" b="0" i="0" u="none" strike="noStrike" kern="1200" cap="none" spc="0" normalizeH="0" baseline="0" noProof="0" dirty="0">
                <a:ln>
                  <a:noFill/>
                </a:ln>
                <a:solidFill>
                  <a:srgbClr val="232D4B"/>
                </a:solidFill>
                <a:effectLst/>
                <a:uLnTx/>
                <a:uFillTx/>
                <a:latin typeface="Franklin Gothic Book"/>
                <a:ea typeface="+mn-ea"/>
                <a:cs typeface="+mn-cs"/>
              </a:rPr>
              <a:t>is an honor reserved for organizations that demonstrate commitment to transformational leadership, structural empowerment, exemplary professional practice, and new knowledge and innovation. As a Magnet-recognized organization, UVA Health University Medical Center nurses achieve excellence in these areas by leveraging our Nursing Care Delivery Model of </a:t>
            </a:r>
            <a:r>
              <a:rPr kumimoji="0" lang="en-US" sz="1800" b="1" i="0" u="none" strike="noStrike" kern="1200" cap="none" spc="0" normalizeH="0" baseline="0" noProof="0" dirty="0">
                <a:ln>
                  <a:noFill/>
                </a:ln>
                <a:solidFill>
                  <a:srgbClr val="232D4B"/>
                </a:solidFill>
                <a:effectLst/>
                <a:uLnTx/>
                <a:uFillTx/>
                <a:latin typeface="Franklin Gothic Book"/>
                <a:ea typeface="+mn-ea"/>
                <a:cs typeface="+mn-cs"/>
              </a:rPr>
              <a:t>Relationship-Based Care</a:t>
            </a:r>
            <a:r>
              <a:rPr kumimoji="0" lang="en-US" sz="1800" b="0" i="0" u="none" strike="noStrike" kern="1200" cap="none" spc="0" normalizeH="0" baseline="0" noProof="0" dirty="0">
                <a:ln>
                  <a:noFill/>
                </a:ln>
                <a:solidFill>
                  <a:srgbClr val="232D4B"/>
                </a:solidFill>
                <a:effectLst/>
                <a:uLnTx/>
                <a:uFillTx/>
                <a:latin typeface="Franklin Gothic Book"/>
                <a:ea typeface="+mn-ea"/>
                <a:cs typeface="+mn-cs"/>
              </a:rPr>
              <a:t>, shown at the center of our Professional Practice Model.</a:t>
            </a:r>
          </a:p>
        </p:txBody>
      </p:sp>
      <p:pic>
        <p:nvPicPr>
          <p:cNvPr id="6" name="Picture 5">
            <a:extLst>
              <a:ext uri="{FF2B5EF4-FFF2-40B4-BE49-F238E27FC236}">
                <a16:creationId xmlns:a16="http://schemas.microsoft.com/office/drawing/2014/main" id="{87915357-9BDE-4982-9198-D4DCBEC8C9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3912" y="0"/>
            <a:ext cx="4643693" cy="4643693"/>
          </a:xfrm>
          <a:prstGeom prst="rect">
            <a:avLst/>
          </a:prstGeom>
        </p:spPr>
      </p:pic>
      <p:sp>
        <p:nvSpPr>
          <p:cNvPr id="7" name="Flowchart: Delay 6">
            <a:extLst>
              <a:ext uri="{FF2B5EF4-FFF2-40B4-BE49-F238E27FC236}">
                <a16:creationId xmlns:a16="http://schemas.microsoft.com/office/drawing/2014/main" id="{DB09EF82-CC99-45D9-A415-2CC70A237EB4}"/>
              </a:ext>
            </a:extLst>
          </p:cNvPr>
          <p:cNvSpPr/>
          <p:nvPr/>
        </p:nvSpPr>
        <p:spPr>
          <a:xfrm rot="16200000">
            <a:off x="3308881" y="1309857"/>
            <a:ext cx="3049792" cy="8046489"/>
          </a:xfrm>
          <a:prstGeom prst="flowChartDelay">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Franklin Gothic Book"/>
              <a:ea typeface="+mn-ea"/>
              <a:cs typeface="+mn-cs"/>
            </a:endParaRPr>
          </a:p>
        </p:txBody>
      </p:sp>
      <p:pic>
        <p:nvPicPr>
          <p:cNvPr id="8" name="Graphic 7" descr="Stopwatch with solid fill">
            <a:extLst>
              <a:ext uri="{FF2B5EF4-FFF2-40B4-BE49-F238E27FC236}">
                <a16:creationId xmlns:a16="http://schemas.microsoft.com/office/drawing/2014/main" id="{7227AEE4-0E99-4366-BBB7-3B815DB4EB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6423" y="5128930"/>
            <a:ext cx="1279128" cy="1279128"/>
          </a:xfrm>
          <a:prstGeom prst="rect">
            <a:avLst/>
          </a:prstGeom>
        </p:spPr>
      </p:pic>
      <p:sp>
        <p:nvSpPr>
          <p:cNvPr id="9" name="TextBox 8">
            <a:extLst>
              <a:ext uri="{FF2B5EF4-FFF2-40B4-BE49-F238E27FC236}">
                <a16:creationId xmlns:a16="http://schemas.microsoft.com/office/drawing/2014/main" id="{20364497-D643-44B8-A6E9-91B8FAF9272E}"/>
              </a:ext>
            </a:extLst>
          </p:cNvPr>
          <p:cNvSpPr txBox="1"/>
          <p:nvPr/>
        </p:nvSpPr>
        <p:spPr>
          <a:xfrm>
            <a:off x="1988439" y="4729228"/>
            <a:ext cx="6737272" cy="2708434"/>
          </a:xfrm>
          <a:prstGeom prst="rect">
            <a:avLst/>
          </a:prstGeom>
          <a:noFill/>
        </p:spPr>
        <p:txBody>
          <a:bodyPr wrap="square" lIns="91440" tIns="45720" rIns="91440" bIns="45720" rtlCol="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3200" b="1" dirty="0">
                <a:solidFill>
                  <a:srgbClr val="232D4B"/>
                </a:solidFill>
                <a:latin typeface="Franklin Gothic Medium"/>
              </a:rPr>
              <a:t>TL11</a:t>
            </a:r>
            <a:r>
              <a:rPr kumimoji="0" lang="en-US" sz="3200" b="1" i="0" u="none" strike="noStrike" kern="1200" cap="none" spc="0" normalizeH="0" baseline="0" noProof="0" dirty="0">
                <a:ln>
                  <a:noFill/>
                </a:ln>
                <a:solidFill>
                  <a:srgbClr val="232D4B"/>
                </a:solidFill>
                <a:effectLst/>
                <a:uLnTx/>
                <a:uFillTx/>
                <a:latin typeface="Franklin Gothic Medium"/>
                <a:ea typeface="+mn-ea"/>
                <a:cs typeface="+mn-cs"/>
              </a:rPr>
              <a:t>EO</a:t>
            </a:r>
            <a:r>
              <a:rPr kumimoji="0" lang="en-US" sz="2400" b="1" i="0" u="none" strike="noStrike" kern="1200" cap="none" spc="0" normalizeH="0" baseline="0" noProof="0" dirty="0">
                <a:ln>
                  <a:noFill/>
                </a:ln>
                <a:solidFill>
                  <a:srgbClr val="232D4B"/>
                </a:solidFill>
                <a:effectLst/>
                <a:uLnTx/>
                <a:uFillTx/>
                <a:latin typeface="Franklin Gothic Book"/>
                <a:ea typeface="+mn-ea"/>
                <a:cs typeface="+mn-cs"/>
              </a:rPr>
              <a:t> </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400" b="1" dirty="0">
                <a:solidFill>
                  <a:srgbClr val="232D4B"/>
                </a:solidFill>
                <a:latin typeface="Franklin Gothic Book"/>
              </a:rPr>
              <a:t>Provide one example of an improved outcome where a clinical nurse(s) used data to advocate for the acquisition of a resource, in support of the care delivery system(s). </a:t>
            </a:r>
            <a:endParaRPr kumimoji="0" lang="en-US" sz="2400" b="1" i="0" u="none" strike="noStrike" kern="1200" cap="none" spc="0" normalizeH="0" baseline="0" noProof="0" dirty="0">
              <a:ln>
                <a:noFill/>
              </a:ln>
              <a:solidFill>
                <a:srgbClr val="232D4B"/>
              </a:solidFill>
              <a:effectLst/>
              <a:uLnTx/>
              <a:uFillTx/>
              <a:latin typeface="Franklin Gothic Book"/>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232D4B"/>
              </a:solidFill>
              <a:effectLst/>
              <a:uLnTx/>
              <a:uFillTx/>
              <a:latin typeface="Franklin Gothic Book"/>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32D4B"/>
              </a:solidFill>
              <a:effectLst/>
              <a:uLnTx/>
              <a:uFillTx/>
              <a:latin typeface="Franklin Gothic Book"/>
              <a:ea typeface="+mn-ea"/>
              <a:cs typeface="+mn-cs"/>
            </a:endParaRPr>
          </a:p>
        </p:txBody>
      </p:sp>
      <p:pic>
        <p:nvPicPr>
          <p:cNvPr id="3" name="Picture 2">
            <a:extLst>
              <a:ext uri="{FF2B5EF4-FFF2-40B4-BE49-F238E27FC236}">
                <a16:creationId xmlns:a16="http://schemas.microsoft.com/office/drawing/2014/main" id="{E8D20280-6EA3-4EDB-BADE-9473E85CAAB4}"/>
              </a:ext>
            </a:extLst>
          </p:cNvPr>
          <p:cNvPicPr>
            <a:picLocks noChangeAspect="1"/>
          </p:cNvPicPr>
          <p:nvPr/>
        </p:nvPicPr>
        <p:blipFill>
          <a:blip r:embed="rId6"/>
          <a:stretch>
            <a:fillRect/>
          </a:stretch>
        </p:blipFill>
        <p:spPr>
          <a:xfrm>
            <a:off x="6469141" y="4674733"/>
            <a:ext cx="658368" cy="658368"/>
          </a:xfrm>
          <a:prstGeom prst="rect">
            <a:avLst/>
          </a:prstGeom>
        </p:spPr>
      </p:pic>
    </p:spTree>
    <p:extLst>
      <p:ext uri="{BB962C8B-B14F-4D97-AF65-F5344CB8AC3E}">
        <p14:creationId xmlns:p14="http://schemas.microsoft.com/office/powerpoint/2010/main" val="40349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F2FE05D-F349-4B1D-BF1D-2D87D471BA27}"/>
              </a:ext>
            </a:extLst>
          </p:cNvPr>
          <p:cNvSpPr txBox="1">
            <a:spLocks/>
          </p:cNvSpPr>
          <p:nvPr/>
        </p:nvSpPr>
        <p:spPr>
          <a:xfrm>
            <a:off x="908495" y="271468"/>
            <a:ext cx="6545979" cy="873350"/>
          </a:xfrm>
          <a:prstGeom prst="rect">
            <a:avLst/>
          </a:prstGeom>
          <a:noFill/>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0" i="0" u="none" strike="noStrike" kern="1200" cap="none" spc="0" normalizeH="0" baseline="0" noProof="0">
                <a:ln>
                  <a:noFill/>
                </a:ln>
                <a:solidFill>
                  <a:srgbClr val="232D4B"/>
                </a:solidFill>
                <a:effectLst/>
                <a:uLnTx/>
                <a:uFillTx/>
                <a:latin typeface="Franklin Gothic Book"/>
                <a:ea typeface="+mj-ea"/>
                <a:cs typeface="+mj-cs"/>
              </a:rPr>
              <a:t>Magnet Minute</a:t>
            </a:r>
          </a:p>
        </p:txBody>
      </p:sp>
      <p:pic>
        <p:nvPicPr>
          <p:cNvPr id="5" name="Graphic 4" descr="Stopwatch with solid fill">
            <a:extLst>
              <a:ext uri="{FF2B5EF4-FFF2-40B4-BE49-F238E27FC236}">
                <a16:creationId xmlns:a16="http://schemas.microsoft.com/office/drawing/2014/main" id="{ABE9F4E1-8041-4B35-AD7C-255B3D0B10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23216" y="271801"/>
            <a:ext cx="872649" cy="872649"/>
          </a:xfrm>
          <a:prstGeom prst="rect">
            <a:avLst/>
          </a:prstGeom>
        </p:spPr>
      </p:pic>
      <p:sp>
        <p:nvSpPr>
          <p:cNvPr id="7" name="TextBox 57">
            <a:extLst>
              <a:ext uri="{FF2B5EF4-FFF2-40B4-BE49-F238E27FC236}">
                <a16:creationId xmlns:a16="http://schemas.microsoft.com/office/drawing/2014/main" id="{9FD89DE4-74EC-4495-AA9E-6A7EFA4186C3}"/>
              </a:ext>
            </a:extLst>
          </p:cNvPr>
          <p:cNvSpPr txBox="1"/>
          <p:nvPr/>
        </p:nvSpPr>
        <p:spPr>
          <a:xfrm>
            <a:off x="1032733" y="1059497"/>
            <a:ext cx="7157955" cy="511037"/>
          </a:xfrm>
          <a:prstGeom prst="rect">
            <a:avLst/>
          </a:prstGeom>
        </p:spPr>
        <p:txBody>
          <a:bodyPr wrap="square" lIns="0" tIns="0" rIns="0" bIns="0" rtlCol="0" anchor="t">
            <a:spAutoFit/>
          </a:bodyPr>
          <a:lstStyle/>
          <a:p>
            <a:pPr marL="0" marR="0" lvl="0" indent="0" algn="l" defTabSz="914400" rtl="0" eaLnBrk="1" fontAlgn="auto" latinLnBrk="0" hangingPunct="1">
              <a:lnSpc>
                <a:spcPts val="4659"/>
              </a:lnSpc>
              <a:spcBef>
                <a:spcPct val="0"/>
              </a:spcBef>
              <a:spcAft>
                <a:spcPts val="0"/>
              </a:spcAft>
              <a:buClrTx/>
              <a:buSzTx/>
              <a:buFontTx/>
              <a:buNone/>
              <a:tabLst/>
              <a:defRPr/>
            </a:pPr>
            <a:r>
              <a:rPr kumimoji="0" lang="en-US" sz="2000" b="0" i="0" u="none" strike="noStrike" kern="1200" cap="none" spc="166" normalizeH="0" baseline="0" noProof="0" dirty="0">
                <a:ln>
                  <a:noFill/>
                </a:ln>
                <a:solidFill>
                  <a:srgbClr val="232D4B"/>
                </a:solidFill>
                <a:effectLst/>
                <a:uLnTx/>
                <a:uFillTx/>
                <a:latin typeface="Franklin Gothic Demi"/>
                <a:ea typeface="+mn-ea"/>
                <a:cs typeface="+mn-cs"/>
              </a:rPr>
              <a:t>Hypoglycemic Newborns Exclusively Fed Breastmilk</a:t>
            </a:r>
          </a:p>
        </p:txBody>
      </p:sp>
      <p:sp>
        <p:nvSpPr>
          <p:cNvPr id="8" name="TextBox 58">
            <a:extLst>
              <a:ext uri="{FF2B5EF4-FFF2-40B4-BE49-F238E27FC236}">
                <a16:creationId xmlns:a16="http://schemas.microsoft.com/office/drawing/2014/main" id="{4C7F1792-6DB3-4622-ADA6-81AAF7AB190D}"/>
              </a:ext>
            </a:extLst>
          </p:cNvPr>
          <p:cNvSpPr txBox="1"/>
          <p:nvPr/>
        </p:nvSpPr>
        <p:spPr>
          <a:xfrm>
            <a:off x="1032733" y="1609667"/>
            <a:ext cx="6729608" cy="1723549"/>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rgbClr val="232D4B"/>
                </a:solidFill>
                <a:effectLst/>
                <a:uLnTx/>
                <a:uFillTx/>
                <a:latin typeface="Franklin Gothic Book"/>
                <a:ea typeface="+mn-ea"/>
                <a:cs typeface="+mn-cs"/>
              </a:rPr>
              <a:t>In 2022, newborn patients experiencing hypoglycemia in the Mother Baby Unit, whose guardians wished for them to be fed breastmilk exclusively, were often required to be fed formula. Erin Golden, Clinician 4, advocated for the use of pasteurized donor human milk (PDHM) as a treatment option </a:t>
            </a:r>
            <a:r>
              <a:rPr lang="en-US" sz="1600" dirty="0">
                <a:solidFill>
                  <a:srgbClr val="232D4B"/>
                </a:solidFill>
                <a:latin typeface="Franklin Gothic Book"/>
              </a:rPr>
              <a:t>in lieu of formula. Erin referenced prior work on this concept completed by Erica Weiler, Clinician 4, and presented financial data showing a projected low cost for the use of PDHM in the Mother Baby Unit’s newborn patient population. </a:t>
            </a:r>
            <a:endParaRPr kumimoji="0" lang="en-US" sz="1600" b="0" i="0" u="none" strike="noStrike" kern="1200" cap="none" spc="0" normalizeH="0" baseline="0" noProof="0" dirty="0">
              <a:ln>
                <a:noFill/>
              </a:ln>
              <a:solidFill>
                <a:srgbClr val="002060"/>
              </a:solidFill>
              <a:effectLst/>
              <a:uLnTx/>
              <a:uFillTx/>
              <a:latin typeface="Franklin Gothic Book"/>
              <a:ea typeface="+mn-ea"/>
              <a:cs typeface="+mn-cs"/>
            </a:endParaRPr>
          </a:p>
        </p:txBody>
      </p:sp>
      <p:sp>
        <p:nvSpPr>
          <p:cNvPr id="9" name="TextBox 8">
            <a:extLst>
              <a:ext uri="{FF2B5EF4-FFF2-40B4-BE49-F238E27FC236}">
                <a16:creationId xmlns:a16="http://schemas.microsoft.com/office/drawing/2014/main" id="{D3C0FBAB-5240-4143-9A97-F373199560F2}"/>
              </a:ext>
            </a:extLst>
          </p:cNvPr>
          <p:cNvSpPr txBox="1"/>
          <p:nvPr/>
        </p:nvSpPr>
        <p:spPr>
          <a:xfrm>
            <a:off x="7157782" y="3570193"/>
            <a:ext cx="4923055" cy="255454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dirty="0">
                <a:solidFill>
                  <a:srgbClr val="232D4B"/>
                </a:solidFill>
                <a:latin typeface="Franklin Gothic Book"/>
              </a:rPr>
              <a:t>With support from the Newborn Medical Director, Elisa Hampton, Nurse Director Deb Sizemore, and a group of CNL nursing students, Erin led the team to obtain and implement the use of PDHM for hypoglycemic newborns. This included new clinical documents and team education. Erin’s advocacy for PDHM to support the care delivery system for newborns was successful, and a higher percentage of newborns were able to receive breastmilk instead of formula in the setting of hypoglycemia in 2023.</a:t>
            </a:r>
            <a:endParaRPr kumimoji="0" lang="en-US" sz="1600" b="0" i="0" u="none" strike="noStrike" kern="1200" cap="none" spc="0" normalizeH="0" baseline="0" noProof="0" dirty="0">
              <a:ln>
                <a:noFill/>
              </a:ln>
              <a:solidFill>
                <a:srgbClr val="232D4B"/>
              </a:solidFill>
              <a:effectLst/>
              <a:uLnTx/>
              <a:uFillTx/>
              <a:latin typeface="Franklin Gothic Book"/>
              <a:ea typeface="+mn-ea"/>
              <a:cs typeface="+mn-cs"/>
            </a:endParaRPr>
          </a:p>
        </p:txBody>
      </p:sp>
      <p:pic>
        <p:nvPicPr>
          <p:cNvPr id="3" name="Picture 2">
            <a:extLst>
              <a:ext uri="{FF2B5EF4-FFF2-40B4-BE49-F238E27FC236}">
                <a16:creationId xmlns:a16="http://schemas.microsoft.com/office/drawing/2014/main" id="{6B32D666-4A61-4701-9E0C-B39A80DE7C79}"/>
              </a:ext>
            </a:extLst>
          </p:cNvPr>
          <p:cNvPicPr>
            <a:picLocks noChangeAspect="1"/>
          </p:cNvPicPr>
          <p:nvPr/>
        </p:nvPicPr>
        <p:blipFill>
          <a:blip r:embed="rId5"/>
          <a:stretch>
            <a:fillRect/>
          </a:stretch>
        </p:blipFill>
        <p:spPr>
          <a:xfrm>
            <a:off x="822773" y="3399942"/>
            <a:ext cx="6335009" cy="3458058"/>
          </a:xfrm>
          <a:prstGeom prst="rect">
            <a:avLst/>
          </a:prstGeom>
        </p:spPr>
      </p:pic>
      <p:pic>
        <p:nvPicPr>
          <p:cNvPr id="1026" name="Picture 2">
            <a:extLst>
              <a:ext uri="{FF2B5EF4-FFF2-40B4-BE49-F238E27FC236}">
                <a16:creationId xmlns:a16="http://schemas.microsoft.com/office/drawing/2014/main" id="{F1B4918D-8D4A-40A6-9544-36CB7434AA0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7949970" y="733262"/>
            <a:ext cx="3998201" cy="2666680"/>
          </a:xfrm>
          <a:prstGeom prst="rect">
            <a:avLst/>
          </a:prstGeom>
          <a:solidFill>
            <a:srgbClr val="FFFFFF">
              <a:shade val="85000"/>
            </a:srgbClr>
          </a:solidFill>
          <a:ln w="28575" cap="rnd">
            <a:solidFill>
              <a:srgbClr val="FFFFFF"/>
            </a:solidFill>
          </a:ln>
          <a:effectLst>
            <a:glow rad="63500">
              <a:schemeClr val="accent2">
                <a:satMod val="175000"/>
                <a:alpha val="40000"/>
              </a:schemeClr>
            </a:glow>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Picture 11">
            <a:extLst>
              <a:ext uri="{FF2B5EF4-FFF2-40B4-BE49-F238E27FC236}">
                <a16:creationId xmlns:a16="http://schemas.microsoft.com/office/drawing/2014/main" id="{B389462B-FFDB-40BD-BFD5-21AAFA260A34}"/>
              </a:ext>
            </a:extLst>
          </p:cNvPr>
          <p:cNvPicPr>
            <a:picLocks noChangeAspect="1"/>
          </p:cNvPicPr>
          <p:nvPr/>
        </p:nvPicPr>
        <p:blipFill>
          <a:blip r:embed="rId7"/>
          <a:stretch>
            <a:fillRect/>
          </a:stretch>
        </p:blipFill>
        <p:spPr>
          <a:xfrm>
            <a:off x="8259031" y="6124738"/>
            <a:ext cx="658368" cy="658368"/>
          </a:xfrm>
          <a:prstGeom prst="rect">
            <a:avLst/>
          </a:prstGeom>
        </p:spPr>
      </p:pic>
    </p:spTree>
    <p:extLst>
      <p:ext uri="{BB962C8B-B14F-4D97-AF65-F5344CB8AC3E}">
        <p14:creationId xmlns:p14="http://schemas.microsoft.com/office/powerpoint/2010/main" val="2242589055"/>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4F7F9CFAB6A644FAEDDCDD7DA8BAF5E" ma:contentTypeVersion="11" ma:contentTypeDescription="Create a new document." ma:contentTypeScope="" ma:versionID="7b9810d83c34c1ff715699d2082e295b">
  <xsd:schema xmlns:xsd="http://www.w3.org/2001/XMLSchema" xmlns:xs="http://www.w3.org/2001/XMLSchema" xmlns:p="http://schemas.microsoft.com/office/2006/metadata/properties" xmlns:ns2="ad44e069-19a0-485d-ba55-710528705698" xmlns:ns3="187c4d2f-922b-4a46-9d5e-472d0d819796" targetNamespace="http://schemas.microsoft.com/office/2006/metadata/properties" ma:root="true" ma:fieldsID="18164cc9dd4e753ced4452357e08a52c" ns2:_="" ns3:_="">
    <xsd:import namespace="ad44e069-19a0-485d-ba55-710528705698"/>
    <xsd:import namespace="187c4d2f-922b-4a46-9d5e-472d0d8197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Category"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44e069-19a0-485d-ba55-7105287056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ategory" ma:index="12" nillable="true" ma:displayName="Category" ma:description="Draft, Review, Final, Inactive" ma:format="Dropdown" ma:internalName="Category">
      <xsd:simpleType>
        <xsd:union memberTypes="dms:Text">
          <xsd:simpleType>
            <xsd:restriction base="dms:Choice">
              <xsd:enumeration value="Draft"/>
              <xsd:enumeration value="Review"/>
              <xsd:enumeration value="Final"/>
              <xsd:enumeration value="Inactive"/>
            </xsd:restriction>
          </xsd:simpleType>
        </xsd:un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b663f0c-57c3-4ace-9631-5bb0a6725db4"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7c4d2f-922b-4a46-9d5e-472d0d819796"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bd69aa-84ac-4992-96ab-b07f7d6baee0}" ma:internalName="TaxCatchAll" ma:showField="CatchAllData" ma:web="187c4d2f-922b-4a46-9d5e-472d0d819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87c4d2f-922b-4a46-9d5e-472d0d819796" xsi:nil="true"/>
    <Category xmlns="ad44e069-19a0-485d-ba55-710528705698" xsi:nil="true"/>
    <lcf76f155ced4ddcb4097134ff3c332f xmlns="ad44e069-19a0-485d-ba55-71052870569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07F649-9DEB-43DD-A318-7C6CA6349D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44e069-19a0-485d-ba55-710528705698"/>
    <ds:schemaRef ds:uri="187c4d2f-922b-4a46-9d5e-472d0d8197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FA8B07-2E29-4E8D-9DB7-5D59A257BC78}">
  <ds:schemaRefs>
    <ds:schemaRef ds:uri="ad44e069-19a0-485d-ba55-710528705698"/>
    <ds:schemaRef ds:uri="http://schemas.microsoft.com/office/2006/documentManagement/types"/>
    <ds:schemaRef ds:uri="http://purl.org/dc/elements/1.1/"/>
    <ds:schemaRef ds:uri="187c4d2f-922b-4a46-9d5e-472d0d819796"/>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8F23473D-B1A6-4307-B715-97ED200EE1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397</TotalTime>
  <Words>827</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Apple Symbols</vt:lpstr>
      <vt:lpstr>Arial</vt:lpstr>
      <vt:lpstr>Calibri</vt:lpstr>
      <vt:lpstr>Franklin Gothic Book</vt:lpstr>
      <vt:lpstr>Franklin Gothic Demi</vt:lpstr>
      <vt:lpstr>Franklin Gothic Medium</vt:lpstr>
      <vt:lpstr>Wingdings</vt:lpstr>
      <vt:lpstr>Design A-Blue-orange-torqouise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Speciale, Ava L *HS</dc:creator>
  <cp:lastModifiedBy>Speciale, Ava L *HS</cp:lastModifiedBy>
  <cp:revision>9</cp:revision>
  <dcterms:created xsi:type="dcterms:W3CDTF">2024-12-04T14:42:03Z</dcterms:created>
  <dcterms:modified xsi:type="dcterms:W3CDTF">2024-12-18T16:17:19Z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0x01010034F7F9CFAB6A644FAEDDCDD7DA8BAF5E</vt:lpwstr>
  </property>
  <property fmtid="{D5CDD505-2E9C-101B-9397-08002B2CF9AE}" pid="3" name="MediaServiceImageTags">
    <vt:lpwstr/>
  </property>
</Properties>
</file>