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04" r:id="rId2"/>
    <p:sldId id="278" r:id="rId3"/>
    <p:sldId id="287" r:id="rId4"/>
    <p:sldId id="288" r:id="rId5"/>
    <p:sldId id="289" r:id="rId6"/>
    <p:sldId id="290" r:id="rId7"/>
    <p:sldId id="301" r:id="rId8"/>
    <p:sldId id="291" r:id="rId9"/>
    <p:sldId id="292" r:id="rId10"/>
    <p:sldId id="293" r:id="rId11"/>
    <p:sldId id="294" r:id="rId12"/>
    <p:sldId id="295" r:id="rId13"/>
    <p:sldId id="303" r:id="rId14"/>
    <p:sldId id="297" r:id="rId15"/>
    <p:sldId id="298" r:id="rId16"/>
    <p:sldId id="299" r:id="rId17"/>
    <p:sldId id="302" r:id="rId18"/>
    <p:sldId id="306" r:id="rId19"/>
    <p:sldId id="28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4E"/>
    <a:srgbClr val="006600"/>
    <a:srgbClr val="E57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0" autoAdjust="0"/>
    <p:restoredTop sz="60735" autoAdjust="0"/>
  </p:normalViewPr>
  <p:slideViewPr>
    <p:cSldViewPr snapToGrid="0">
      <p:cViewPr varScale="1">
        <p:scale>
          <a:sx n="46" d="100"/>
          <a:sy n="46" d="100"/>
        </p:scale>
        <p:origin x="126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BF2922-7966-42C3-AA60-AA0743817E15}" type="datetimeFigureOut">
              <a:rPr lang="en-US" smtClean="0"/>
              <a:t>10/20/2025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33530D-9AFE-45E0-82D1-8AF6BFB16366}" type="slidenum">
              <a:rPr lang="en-US" smtClean="0"/>
              <a:t>‹#›</a:t>
            </a:fld>
            <a:endParaRPr lang="en-US"/>
          </a:p>
        </p:txBody>
      </p:sp>
    </p:spTree>
    <p:extLst>
      <p:ext uri="{BB962C8B-B14F-4D97-AF65-F5344CB8AC3E}">
        <p14:creationId xmlns:p14="http://schemas.microsoft.com/office/powerpoint/2010/main" val="3084486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money.cnn.com/magazines/fortune/bestcompanies/2008/full_list/index.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33530D-9AFE-45E0-82D1-8AF6BFB16366}" type="slidenum">
              <a:rPr lang="en-US" smtClean="0"/>
              <a:t>1</a:t>
            </a:fld>
            <a:endParaRPr lang="en-US"/>
          </a:p>
        </p:txBody>
      </p:sp>
    </p:spTree>
    <p:extLst>
      <p:ext uri="{BB962C8B-B14F-4D97-AF65-F5344CB8AC3E}">
        <p14:creationId xmlns:p14="http://schemas.microsoft.com/office/powerpoint/2010/main" val="1669425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about</a:t>
            </a:r>
            <a:r>
              <a:rPr lang="en-US" b="1" i="1" dirty="0"/>
              <a:t> 104 </a:t>
            </a:r>
            <a:r>
              <a:rPr lang="en-US" dirty="0"/>
              <a:t>examples that we need to provide to demonstrate how we</a:t>
            </a:r>
            <a:r>
              <a:rPr lang="en-US" baseline="0" dirty="0"/>
              <a:t> meet the Magnet standards, they</a:t>
            </a:r>
            <a:r>
              <a:rPr lang="en-US" dirty="0"/>
              <a:t> fall </a:t>
            </a:r>
            <a:r>
              <a:rPr lang="en-US" baseline="0" dirty="0"/>
              <a:t>into 2 types:</a:t>
            </a:r>
          </a:p>
          <a:p>
            <a:r>
              <a:rPr lang="en-US" baseline="0" dirty="0"/>
              <a:t>The Empirical Outcomes or “EO’s” and the NON- EO’s</a:t>
            </a:r>
          </a:p>
          <a:p>
            <a:endParaRPr lang="en-US" baseline="0" dirty="0"/>
          </a:p>
          <a:p>
            <a:r>
              <a:rPr lang="en-US" baseline="0" dirty="0"/>
              <a:t>For the EOs we have to tell the story- and there is a specific format required- The supporting evidence provided with the EO’s is a graphed outcome. The graph must include pre-intervention data, a clear intervention point, and then at least 3 post intervention data points. They do not want process measures, and they want them to all be represented as a rate. </a:t>
            </a:r>
          </a:p>
          <a:p>
            <a:endParaRPr lang="en-US" baseline="0" dirty="0"/>
          </a:p>
          <a:p>
            <a:r>
              <a:rPr lang="en-US" baseline="0" dirty="0"/>
              <a:t>The NON-EO’s- we still have to tell the story, but the supporting evidence for these standards are attachments that support the story and prove that it is true. We can have up to 5 pieces of supporting evidence for each example. These are things like minutes, emails, calendar planners, etc.</a:t>
            </a:r>
          </a:p>
          <a:p>
            <a:endParaRPr lang="en-US" baseline="0" dirty="0"/>
          </a:p>
          <a:p>
            <a:r>
              <a:rPr lang="en-US" baseline="0" dirty="0"/>
              <a:t>You are allowed to include any data/work between designations. </a:t>
            </a:r>
            <a:r>
              <a:rPr lang="en-US" dirty="0"/>
              <a:t>Our window from which we can pull stories and data from for this document, is </a:t>
            </a:r>
            <a:r>
              <a:rPr lang="en-US" b="1" dirty="0"/>
              <a:t>May 2025 – January 1, 2029.</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10</a:t>
            </a:fld>
            <a:endParaRPr lang="en-US"/>
          </a:p>
        </p:txBody>
      </p:sp>
    </p:spTree>
    <p:extLst>
      <p:ext uri="{BB962C8B-B14F-4D97-AF65-F5344CB8AC3E}">
        <p14:creationId xmlns:p14="http://schemas.microsoft.com/office/powerpoint/2010/main" val="821966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a:t>
            </a:r>
            <a:r>
              <a:rPr lang="en-US" baseline="0" dirty="0"/>
              <a:t> an example of the required graph formatting. This is from one of our stories about how nurses on 3 South worked to improve patient falls with injury.</a:t>
            </a:r>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11</a:t>
            </a:fld>
            <a:endParaRPr lang="en-US"/>
          </a:p>
        </p:txBody>
      </p:sp>
    </p:spTree>
    <p:extLst>
      <p:ext uri="{BB962C8B-B14F-4D97-AF65-F5344CB8AC3E}">
        <p14:creationId xmlns:p14="http://schemas.microsoft.com/office/powerpoint/2010/main" val="439700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a:t>
            </a:r>
            <a:r>
              <a:rPr lang="en-US" baseline="0" dirty="0"/>
              <a:t>written stories, there are 3 big data Standards. </a:t>
            </a:r>
          </a:p>
          <a:p>
            <a:endParaRPr lang="en-US" baseline="0" dirty="0"/>
          </a:p>
          <a:p>
            <a:r>
              <a:rPr lang="en-US" baseline="0" dirty="0"/>
              <a:t>For each of these, we are required to report these data elements in all areas where these outcomes are measured.</a:t>
            </a:r>
          </a:p>
          <a:p>
            <a:endParaRPr lang="en-US" baseline="0" dirty="0"/>
          </a:p>
          <a:p>
            <a:r>
              <a:rPr lang="en-US" baseline="0" dirty="0"/>
              <a:t>The first is nurse sensitive clinical indicators. For this one, we have to provide 8 quarters or 2 years of data. And here is what we are reporting….. For this most recent designation, that is some of calendar year 2022 and 2023, and the first quarter of 2024. </a:t>
            </a:r>
          </a:p>
          <a:p>
            <a:endParaRPr lang="en-US" baseline="0" dirty="0"/>
          </a:p>
          <a:p>
            <a:r>
              <a:rPr lang="en-US" dirty="0"/>
              <a:t>The second big data standard</a:t>
            </a:r>
            <a:r>
              <a:rPr lang="en-US" baseline="0" dirty="0"/>
              <a:t> is Nurse Sensitive Pt. Satisfaction. We have 9 categories and the eligible questions are pre-negotiated between Press Ganey and the ANCC.</a:t>
            </a:r>
          </a:p>
          <a:p>
            <a:endParaRPr lang="en-US" baseline="0" dirty="0"/>
          </a:p>
          <a:p>
            <a:r>
              <a:rPr lang="en-US" baseline="0" dirty="0"/>
              <a:t>The most recent RN Engagement Survey data.</a:t>
            </a:r>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12</a:t>
            </a:fld>
            <a:endParaRPr lang="en-US"/>
          </a:p>
        </p:txBody>
      </p:sp>
    </p:spTree>
    <p:extLst>
      <p:ext uri="{BB962C8B-B14F-4D97-AF65-F5344CB8AC3E}">
        <p14:creationId xmlns:p14="http://schemas.microsoft.com/office/powerpoint/2010/main" val="2539396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 want to explain what it means to meet the magnet standard. For these big data standards, to meet the magnet standards, 51% of the areas must outperform a national benchmark (mean or median) 51% of the time. </a:t>
            </a:r>
          </a:p>
          <a:p>
            <a:r>
              <a:rPr lang="en-US" baseline="0" dirty="0"/>
              <a:t>COMPARE GROUP- large Academic Medical Centers</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13</a:t>
            </a:fld>
            <a:endParaRPr lang="en-US"/>
          </a:p>
        </p:txBody>
      </p:sp>
    </p:spTree>
    <p:extLst>
      <p:ext uri="{BB962C8B-B14F-4D97-AF65-F5344CB8AC3E}">
        <p14:creationId xmlns:p14="http://schemas.microsoft.com/office/powerpoint/2010/main" val="1788972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14</a:t>
            </a:fld>
            <a:endParaRPr lang="en-US"/>
          </a:p>
        </p:txBody>
      </p:sp>
    </p:spTree>
    <p:extLst>
      <p:ext uri="{BB962C8B-B14F-4D97-AF65-F5344CB8AC3E}">
        <p14:creationId xmlns:p14="http://schemas.microsoft.com/office/powerpoint/2010/main" val="3275670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15</a:t>
            </a:fld>
            <a:endParaRPr lang="en-US"/>
          </a:p>
        </p:txBody>
      </p:sp>
    </p:spTree>
    <p:extLst>
      <p:ext uri="{BB962C8B-B14F-4D97-AF65-F5344CB8AC3E}">
        <p14:creationId xmlns:p14="http://schemas.microsoft.com/office/powerpoint/2010/main" val="841366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standard, we are required</a:t>
            </a:r>
            <a:r>
              <a:rPr lang="en-US" baseline="0" dirty="0"/>
              <a:t> to report on 4 categories, </a:t>
            </a:r>
            <a:endParaRPr lang="en-US" dirty="0"/>
          </a:p>
          <a:p>
            <a:r>
              <a:rPr lang="en-US" dirty="0"/>
              <a:t>What is special about the</a:t>
            </a:r>
            <a:r>
              <a:rPr lang="en-US" baseline="0" dirty="0"/>
              <a:t> engagement standard is that it is an ELIGIBILITY standard. This means that it can be a deal breaker for your designation. To meet the Magnet standard, you must outperform on 4 of these categories.</a:t>
            </a:r>
          </a:p>
          <a:p>
            <a:r>
              <a:rPr lang="en-US" baseline="0" dirty="0"/>
              <a:t>If you are only outperforming on 3 of 7, you can still get to site visit, but the appraisers will surely be digging into those deficiencies during your site visit.</a:t>
            </a:r>
          </a:p>
          <a:p>
            <a:r>
              <a:rPr lang="en-US" baseline="0" dirty="0"/>
              <a:t>If you don’t have at least 3, then that is the end of the road. You will not get to site visit.</a:t>
            </a:r>
          </a:p>
          <a:p>
            <a:r>
              <a:rPr lang="en-US" baseline="0" dirty="0"/>
              <a:t>Nationally engagement is a challenge. If we don’t meet the expectations, we have the opportunity to do focused pulse surveying to demonstrate improvement.</a:t>
            </a:r>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16</a:t>
            </a:fld>
            <a:endParaRPr lang="en-US"/>
          </a:p>
        </p:txBody>
      </p:sp>
    </p:spTree>
    <p:extLst>
      <p:ext uri="{BB962C8B-B14F-4D97-AF65-F5344CB8AC3E}">
        <p14:creationId xmlns:p14="http://schemas.microsoft.com/office/powerpoint/2010/main" val="3527837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received designation in May 2025.</a:t>
            </a:r>
          </a:p>
          <a:p>
            <a:r>
              <a:rPr lang="en-US" dirty="0"/>
              <a:t>We are now in the evidence gathering phase and looking for stories for our next document, which will be due to submit on June 1, 2029.</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17</a:t>
            </a:fld>
            <a:endParaRPr lang="en-US"/>
          </a:p>
        </p:txBody>
      </p:sp>
    </p:spTree>
    <p:extLst>
      <p:ext uri="{BB962C8B-B14F-4D97-AF65-F5344CB8AC3E}">
        <p14:creationId xmlns:p14="http://schemas.microsoft.com/office/powerpoint/2010/main" val="141135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full 2024 document is available on our website, which is available externally.</a:t>
            </a:r>
          </a:p>
          <a:p>
            <a:endParaRPr lang="en-US" dirty="0"/>
          </a:p>
          <a:p>
            <a:r>
              <a:rPr lang="en-US" dirty="0"/>
              <a:t>I invite you to peruse through the stories and examples we submitted in the 2024 Magnet document. You may use the search bar in the top right to find departments, team members and topics. </a:t>
            </a:r>
          </a:p>
          <a:p>
            <a:r>
              <a:rPr lang="en-US" dirty="0"/>
              <a:t> </a:t>
            </a:r>
          </a:p>
          <a:p>
            <a:r>
              <a:rPr lang="en-US" dirty="0"/>
              <a:t>And take a moment to reflect on and celebrate the work that’s been done in the past four years!</a:t>
            </a:r>
          </a:p>
        </p:txBody>
      </p:sp>
      <p:sp>
        <p:nvSpPr>
          <p:cNvPr id="4" name="Slide Number Placeholder 3"/>
          <p:cNvSpPr>
            <a:spLocks noGrp="1"/>
          </p:cNvSpPr>
          <p:nvPr>
            <p:ph type="sldNum" sz="quarter" idx="10"/>
          </p:nvPr>
        </p:nvSpPr>
        <p:spPr/>
        <p:txBody>
          <a:bodyPr/>
          <a:lstStyle/>
          <a:p>
            <a:fld id="{D133530D-9AFE-45E0-82D1-8AF6BFB16366}" type="slidenum">
              <a:rPr lang="en-US" smtClean="0"/>
              <a:t>18</a:t>
            </a:fld>
            <a:endParaRPr lang="en-US"/>
          </a:p>
        </p:txBody>
      </p:sp>
    </p:spTree>
    <p:extLst>
      <p:ext uri="{BB962C8B-B14F-4D97-AF65-F5344CB8AC3E}">
        <p14:creationId xmlns:p14="http://schemas.microsoft.com/office/powerpoint/2010/main" val="3551904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33530D-9AFE-45E0-82D1-8AF6BFB16366}" type="slidenum">
              <a:rPr lang="en-US" smtClean="0"/>
              <a:t>19</a:t>
            </a:fld>
            <a:endParaRPr lang="en-US"/>
          </a:p>
        </p:txBody>
      </p:sp>
    </p:spTree>
    <p:extLst>
      <p:ext uri="{BB962C8B-B14F-4D97-AF65-F5344CB8AC3E}">
        <p14:creationId xmlns:p14="http://schemas.microsoft.com/office/powerpoint/2010/main" val="4199504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a:t>
            </a:r>
            <a:r>
              <a:rPr lang="en-US" baseline="0" dirty="0"/>
              <a:t> is Magnet?</a:t>
            </a:r>
          </a:p>
          <a:p>
            <a:r>
              <a:rPr lang="en-US" baseline="0" dirty="0"/>
              <a:t>This is the definition from the ANCC which is the credentialing body for Magnet, but the words that really tell you what Magnet is are bolded. Magnet designation is a voluntary process in which organizations hold themselves to a set of evidence based standards to demonstrate:</a:t>
            </a:r>
          </a:p>
          <a:p>
            <a:pPr marL="169257" indent="-169257">
              <a:buFont typeface="Arial" pitchFamily="34" charset="0"/>
              <a:buChar char="•"/>
            </a:pPr>
            <a:r>
              <a:rPr lang="en-US" dirty="0"/>
              <a:t>Overall quality</a:t>
            </a:r>
          </a:p>
          <a:p>
            <a:pPr marL="169257" indent="-169257">
              <a:buFont typeface="Arial" pitchFamily="34" charset="0"/>
              <a:buChar char="•"/>
            </a:pPr>
            <a:r>
              <a:rPr lang="en-US" baseline="0" dirty="0"/>
              <a:t>Interdisciplinary Collaboration</a:t>
            </a:r>
          </a:p>
          <a:p>
            <a:pPr marL="169257" indent="-169257">
              <a:buFont typeface="Arial" pitchFamily="34" charset="0"/>
              <a:buChar char="•"/>
            </a:pPr>
            <a:r>
              <a:rPr lang="en-US" baseline="0" dirty="0"/>
              <a:t>High standards for nursing practice</a:t>
            </a:r>
          </a:p>
          <a:p>
            <a:pPr marL="169257" indent="-169257">
              <a:buFont typeface="Arial" pitchFamily="34" charset="0"/>
              <a:buChar char="•"/>
            </a:pPr>
            <a:r>
              <a:rPr lang="en-US" baseline="0" dirty="0"/>
              <a:t>Innovations through quality improvement and Nursing Research</a:t>
            </a:r>
            <a:endParaRPr lang="en-US" dirty="0"/>
          </a:p>
          <a:p>
            <a:endParaRPr lang="en-US" dirty="0"/>
          </a:p>
          <a:p>
            <a:r>
              <a:rPr lang="en-US" dirty="0"/>
              <a:t>Magnet</a:t>
            </a:r>
            <a:r>
              <a:rPr lang="en-US" baseline="0" dirty="0"/>
              <a:t> is nursing centric, but cannot be achieved or maintained without the support and collaboration of executive leadership and many disciplines.</a:t>
            </a:r>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2</a:t>
            </a:fld>
            <a:endParaRPr lang="en-US"/>
          </a:p>
        </p:txBody>
      </p:sp>
    </p:spTree>
    <p:extLst>
      <p:ext uri="{BB962C8B-B14F-4D97-AF65-F5344CB8AC3E}">
        <p14:creationId xmlns:p14="http://schemas.microsoft.com/office/powerpoint/2010/main" val="3059352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1980s, while there were more nurses than ever, but 80% of hospitals had inadequate staffing levels</a:t>
            </a:r>
          </a:p>
          <a:p>
            <a:r>
              <a:rPr lang="en-US" dirty="0"/>
              <a:t>The</a:t>
            </a:r>
            <a:r>
              <a:rPr lang="en-US" baseline="0" dirty="0"/>
              <a:t> leaders of the </a:t>
            </a:r>
            <a:r>
              <a:rPr lang="en-US" dirty="0"/>
              <a:t>American Academy of Nurses organized a task force to address the nursing shortage. The task force then decided to study various hospitals that were NOT having a problem recruiting and retaining staff.</a:t>
            </a:r>
          </a:p>
          <a:p>
            <a:r>
              <a:rPr lang="en-US" dirty="0"/>
              <a:t>165 hospitals were nominated, 155 consented to be studied, after review of their data 46 qualified for inclusion, and 41 participated in the study.</a:t>
            </a:r>
          </a:p>
          <a:p>
            <a:r>
              <a:rPr lang="en-US" dirty="0"/>
              <a:t>After studying the 41 hospitals, the researchers found that they shared 14 themes that attracted nurses to the hospitals. LIKE MAGNETS!</a:t>
            </a:r>
          </a:p>
          <a:p>
            <a:endParaRPr lang="en-US" dirty="0"/>
          </a:p>
          <a:p>
            <a:r>
              <a:rPr lang="en-US" dirty="0"/>
              <a:t>These 14 themes became the 14 forces of Magnetism- First Magnet Model and the one that we designated under the first time in 2006.</a:t>
            </a:r>
          </a:p>
          <a:p>
            <a:r>
              <a:rPr lang="en-US" dirty="0"/>
              <a:t>Since the first Magnet hospital</a:t>
            </a:r>
            <a:r>
              <a:rPr lang="en-US" baseline="0" dirty="0"/>
              <a:t> was designated in 1994 (</a:t>
            </a:r>
            <a:r>
              <a:rPr lang="en-US" dirty="0"/>
              <a:t>Washington Medical Center, Seattle, WA) the program has grown, become more structured and has become an international honor.  The ANCC is committed to a scientific approach to evaluating the process and outcomes of becoming a magnet hospital- </a:t>
            </a:r>
            <a:r>
              <a:rPr lang="en-US" b="1" dirty="0"/>
              <a:t>this evidence based approach has made this one of the most stringent and respected models representing quality care. </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3</a:t>
            </a:fld>
            <a:endParaRPr lang="en-US"/>
          </a:p>
        </p:txBody>
      </p:sp>
    </p:spTree>
    <p:extLst>
      <p:ext uri="{BB962C8B-B14F-4D97-AF65-F5344CB8AC3E}">
        <p14:creationId xmlns:p14="http://schemas.microsoft.com/office/powerpoint/2010/main" val="2039298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Natural evolution of the Magnet model</a:t>
            </a:r>
            <a:r>
              <a:rPr lang="en-US" baseline="0" dirty="0"/>
              <a:t> is reflected in the changes to the magnet requirements over time. </a:t>
            </a:r>
            <a:r>
              <a:rPr lang="en-US" dirty="0"/>
              <a:t>14 forces model required that we tell stories about how</a:t>
            </a:r>
            <a:r>
              <a:rPr lang="en-US" baseline="0" dirty="0"/>
              <a:t> we demonstrated the 14 forces</a:t>
            </a:r>
            <a:r>
              <a:rPr lang="en-US" dirty="0"/>
              <a:t>. </a:t>
            </a:r>
          </a:p>
          <a:p>
            <a:r>
              <a:rPr lang="en-US" dirty="0"/>
              <a:t>However, I</a:t>
            </a:r>
            <a:r>
              <a:rPr lang="en-US" baseline="0" dirty="0"/>
              <a:t>f you can attract and retain nursing talent, then you </a:t>
            </a:r>
            <a:r>
              <a:rPr lang="en-US" b="1" baseline="0" dirty="0"/>
              <a:t>should</a:t>
            </a:r>
            <a:r>
              <a:rPr lang="en-US" baseline="0" dirty="0"/>
              <a:t> have great outcomes. </a:t>
            </a:r>
          </a:p>
          <a:p>
            <a:r>
              <a:rPr lang="en-US" dirty="0"/>
              <a:t>In the</a:t>
            </a:r>
            <a:r>
              <a:rPr lang="en-US" baseline="0" dirty="0"/>
              <a:t> 2008 revision- model streamlined to 5 components and there was a shift to</a:t>
            </a:r>
            <a:r>
              <a:rPr lang="en-US" dirty="0"/>
              <a:t> include outcomes </a:t>
            </a:r>
            <a:r>
              <a:rPr lang="en-US" baseline="0" dirty="0"/>
              <a:t>and was very “data heavy” compared to the 14 Forces version.  Increased emphasis on inter-disciplinary collaboration. This shift from a heavy story telling model to a combined story telling and data model led to a hard moment of truth for us here at UVA. We were due to re-designate in 2010 and when we evaluated our situation in the context of this data heavy model, we found that we were not meeting the outcomes expectations of a Magnet hospital. We voluntarily withdrew from our re-designation and set about improving our structures and processes so that we could achieve those outcomes. </a:t>
            </a:r>
          </a:p>
          <a:p>
            <a:r>
              <a:rPr lang="en-US" baseline="0" dirty="0"/>
              <a:t>The next revision occurred in 2014, (Model remained the same) and the standards were revised creating even more emphasis on outcomes and revised again for the 2019 Manual- our most recent document was written to these standards. Revised again for organizations submitting 2023 and later.</a:t>
            </a:r>
          </a:p>
          <a:p>
            <a:r>
              <a:rPr lang="en-US" baseline="0" dirty="0"/>
              <a:t>This approach to revising standards is a demonstration of how the ANCC is committed to it’s own version of continuous improvement and commitment to integrating new evidence into the Magnet standards.</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4</a:t>
            </a:fld>
            <a:endParaRPr lang="en-US"/>
          </a:p>
        </p:txBody>
      </p:sp>
    </p:spTree>
    <p:extLst>
      <p:ext uri="{BB962C8B-B14F-4D97-AF65-F5344CB8AC3E}">
        <p14:creationId xmlns:p14="http://schemas.microsoft.com/office/powerpoint/2010/main" val="4006857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lot</a:t>
            </a:r>
            <a:r>
              <a:rPr lang="en-US" baseline="0" dirty="0"/>
              <a:t> of time, money and energy are invested in achieving and maintaining a magnet designation. So why bother?</a:t>
            </a:r>
          </a:p>
          <a:p>
            <a:r>
              <a:rPr lang="en-US" dirty="0"/>
              <a:t>Magnet is the best evidence based model for</a:t>
            </a:r>
            <a:r>
              <a:rPr lang="en-US" baseline="0" dirty="0"/>
              <a:t> a highly professional nursing practice environment. It is a great structure and process road map that leads to outcomes.  You cannot have a great hospital without great nursing. </a:t>
            </a:r>
          </a:p>
          <a:p>
            <a:endParaRPr lang="en-US" baseline="0" dirty="0"/>
          </a:p>
          <a:p>
            <a:r>
              <a:rPr lang="en-US" baseline="0" dirty="0"/>
              <a:t>When you have a highly professional practice environment, you are more likely to be able to attract and retain your nursing talent which also supports better outcomes.</a:t>
            </a:r>
          </a:p>
          <a:p>
            <a:endParaRPr lang="en-US" dirty="0"/>
          </a:p>
          <a:p>
            <a:pPr marL="0" marR="0" lvl="0" indent="0" algn="l" defTabSz="465887" rtl="0" eaLnBrk="1" fontAlgn="auto" latinLnBrk="0" hangingPunct="1">
              <a:lnSpc>
                <a:spcPct val="100000"/>
              </a:lnSpc>
              <a:spcBef>
                <a:spcPts val="0"/>
              </a:spcBef>
              <a:spcAft>
                <a:spcPts val="0"/>
              </a:spcAft>
              <a:buClrTx/>
              <a:buSzTx/>
              <a:buFontTx/>
              <a:buNone/>
              <a:tabLst/>
              <a:defRPr/>
            </a:pPr>
            <a:r>
              <a:rPr lang="en-US" dirty="0"/>
              <a:t>From a business perspective, all of</a:t>
            </a:r>
            <a:r>
              <a:rPr lang="en-US" baseline="0" dirty="0"/>
              <a:t> these things make good business sense. In an environment where consumers are increasingly seeking quality, and when we are facing the kinds of pressures we are facing in this industry, we have to have a framework of standards for the nursing practice environment. Nurses make of one-third of the workforce in our organization. </a:t>
            </a:r>
          </a:p>
          <a:p>
            <a:pPr defTabSz="465887">
              <a:defRPr/>
            </a:pPr>
            <a:endParaRPr lang="en-US" baseline="0" dirty="0"/>
          </a:p>
          <a:p>
            <a:r>
              <a:rPr lang="en-US" b="1" dirty="0"/>
              <a:t>Impact</a:t>
            </a:r>
            <a:r>
              <a:rPr lang="en-US" b="1" baseline="0" dirty="0"/>
              <a:t> of Magnet Designation on rankings:</a:t>
            </a:r>
            <a:endParaRPr lang="en-US" b="1" dirty="0"/>
          </a:p>
          <a:p>
            <a:pPr marL="169257" marR="0" lvl="0" indent="-169257" algn="l" defTabSz="457200" rtl="0" eaLnBrk="1" fontAlgn="auto" latinLnBrk="0" hangingPunct="1">
              <a:lnSpc>
                <a:spcPct val="100000"/>
              </a:lnSpc>
              <a:spcBef>
                <a:spcPts val="0"/>
              </a:spcBef>
              <a:spcAft>
                <a:spcPts val="0"/>
              </a:spcAft>
              <a:buClrTx/>
              <a:buSzTx/>
              <a:buFont typeface="Arial" pitchFamily="34" charset="0"/>
              <a:buChar char="•"/>
              <a:tabLst/>
              <a:defRPr/>
            </a:pPr>
            <a:r>
              <a:rPr lang="en-US" i="1" dirty="0"/>
              <a:t>US News &amp; World Report</a:t>
            </a:r>
            <a:r>
              <a:rPr lang="en-US" dirty="0"/>
              <a:t> </a:t>
            </a:r>
            <a:r>
              <a:rPr lang="en-US" sz="1200" b="1" i="0" kern="1200" dirty="0">
                <a:solidFill>
                  <a:schemeClr val="tx1"/>
                </a:solidFill>
                <a:effectLst/>
                <a:latin typeface="+mn-lt"/>
                <a:ea typeface="+mn-ea"/>
                <a:cs typeface="+mn-cs"/>
              </a:rPr>
              <a:t>U.S. News 2023-2024 Best Hospitals Honor Roll- all of the hospitals</a:t>
            </a:r>
            <a:r>
              <a:rPr lang="en-US" sz="1200" b="1" i="0" kern="1200" baseline="0" dirty="0">
                <a:solidFill>
                  <a:schemeClr val="tx1"/>
                </a:solidFill>
                <a:effectLst/>
                <a:latin typeface="+mn-lt"/>
                <a:ea typeface="+mn-ea"/>
                <a:cs typeface="+mn-cs"/>
              </a:rPr>
              <a:t> are Magnet designated</a:t>
            </a:r>
            <a:endParaRPr lang="en-US" dirty="0"/>
          </a:p>
          <a:p>
            <a:pPr marL="169257" indent="-169257">
              <a:buFont typeface="Arial" pitchFamily="34" charset="0"/>
              <a:buChar char="•"/>
            </a:pPr>
            <a:r>
              <a:rPr lang="en-US" dirty="0"/>
              <a:t>In the </a:t>
            </a:r>
            <a:r>
              <a:rPr lang="en-US" i="1" dirty="0"/>
              <a:t>Leapfrog Hospital Survey </a:t>
            </a:r>
            <a:r>
              <a:rPr lang="en-US" dirty="0"/>
              <a:t>, Magnet designation automatically earns full credit for Safe Practice #9 Nursing Workforce, which scores hospitals on commitment to staffing with highly trained nurses and putting nurses in leadership positions that allow them substantial input on patient safety issues. </a:t>
            </a:r>
          </a:p>
          <a:p>
            <a:pPr marL="169257" indent="-169257">
              <a:buFont typeface="Arial" pitchFamily="34" charset="0"/>
              <a:buChar char="•"/>
            </a:pPr>
            <a:r>
              <a:rPr lang="en-US" dirty="0"/>
              <a:t>Magnet requires organizations to develop, disseminate and enculturate evidence-based criteria that result in a positive work environment for nurses and, by extension, all employees. In the 2019 </a:t>
            </a:r>
            <a:r>
              <a:rPr lang="en-US" i="1" dirty="0"/>
              <a:t>Fortune </a:t>
            </a:r>
            <a:r>
              <a:rPr lang="en-US" i="1" dirty="0">
                <a:hlinkClick r:id="rId3"/>
              </a:rPr>
              <a:t>100 Best Companies to Work For</a:t>
            </a:r>
            <a:r>
              <a:rPr lang="en-US" i="1" dirty="0"/>
              <a:t>®, </a:t>
            </a:r>
            <a:r>
              <a:rPr lang="en-US" dirty="0"/>
              <a:t>3 of the 4 hospitals/systems organizations are Magnet-recognized facilities or have Magnet facilities in their system. </a:t>
            </a:r>
          </a:p>
          <a:p>
            <a:pPr marL="169257" indent="-169257">
              <a:buFont typeface="Arial" pitchFamily="34" charset="0"/>
              <a:buChar char="•"/>
            </a:pPr>
            <a:endParaRPr lang="en-US"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aseline="0" dirty="0"/>
              <a:t>As of September 2025, there are only </a:t>
            </a:r>
            <a:r>
              <a:rPr lang="en-US" b="1" baseline="0" dirty="0"/>
              <a:t>642</a:t>
            </a:r>
            <a:r>
              <a:rPr lang="en-US" baseline="0" dirty="0"/>
              <a:t> Magnet designated hospitals </a:t>
            </a:r>
            <a:r>
              <a:rPr lang="en-US" b="1" baseline="0" dirty="0"/>
              <a:t>worldwide</a:t>
            </a:r>
            <a:r>
              <a:rPr lang="en-US" baseline="0" dirty="0"/>
              <a:t>. In the US, approx. </a:t>
            </a:r>
            <a:r>
              <a:rPr lang="en-US" b="1" baseline="0" dirty="0"/>
              <a:t>10% </a:t>
            </a:r>
            <a:r>
              <a:rPr lang="en-US" baseline="0" dirty="0"/>
              <a:t>of hospitals have Magnet status. Now approximately </a:t>
            </a:r>
            <a:r>
              <a:rPr lang="en-US" b="1" baseline="0" dirty="0"/>
              <a:t>30</a:t>
            </a:r>
            <a:r>
              <a:rPr lang="en-US" baseline="0" dirty="0"/>
              <a:t> in Virginia- very dense Magnet market.</a:t>
            </a:r>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5</a:t>
            </a:fld>
            <a:endParaRPr lang="en-US"/>
          </a:p>
        </p:txBody>
      </p:sp>
    </p:spTree>
    <p:extLst>
      <p:ext uri="{BB962C8B-B14F-4D97-AF65-F5344CB8AC3E}">
        <p14:creationId xmlns:p14="http://schemas.microsoft.com/office/powerpoint/2010/main" val="2925600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a:t>
            </a:r>
            <a:r>
              <a:rPr lang="en-US" baseline="0" dirty="0"/>
              <a:t> do you begin?</a:t>
            </a:r>
            <a:endParaRPr lang="en-US" dirty="0"/>
          </a:p>
          <a:p>
            <a:r>
              <a:rPr lang="en-US" dirty="0"/>
              <a:t>First you start with a gap analysis</a:t>
            </a:r>
            <a:r>
              <a:rPr lang="en-US" baseline="0" dirty="0"/>
              <a:t> to know where your Magnet strengths and vulnerabilities may be.  Sometimes you realize you are meeting the standards and sometimes you may find that you need additional structures or processes in order to meet a Magnet expectation. Sometimes you have to “Step up to” a Magnet standard. </a:t>
            </a:r>
          </a:p>
          <a:p>
            <a:endParaRPr lang="en-US" baseline="0" dirty="0"/>
          </a:p>
          <a:p>
            <a:r>
              <a:rPr lang="en-US" baseline="0" dirty="0"/>
              <a:t>Then you start compiling evidence and write the document and submit it to ANCC for review by the Magnet program office and a team of trained Magnet appraisers. </a:t>
            </a:r>
          </a:p>
          <a:p>
            <a:endParaRPr lang="en-US" baseline="0" dirty="0"/>
          </a:p>
          <a:p>
            <a:r>
              <a:rPr lang="en-US" baseline="0" dirty="0"/>
              <a:t>Typical document review takes about 4 months and if your document scores well enough you get a site visit and the compiled document/site visit findings are reviewed by the Commission on Magnet. The appraiser team doesn’t make the designation decision, they provide a report to the Commission who makes the decision. </a:t>
            </a:r>
          </a:p>
          <a:p>
            <a:r>
              <a:rPr lang="en-US" b="1" baseline="0" dirty="0"/>
              <a:t>Once you earn a Magnet designation…</a:t>
            </a:r>
          </a:p>
          <a:p>
            <a:r>
              <a:rPr lang="en-US" b="1" baseline="0" dirty="0"/>
              <a:t>In four years you get to do it all again! The process for re-designation is not easier- and it’s not abbreviated. It’s a complete do-over of the whole process.</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6</a:t>
            </a:fld>
            <a:endParaRPr lang="en-US"/>
          </a:p>
        </p:txBody>
      </p:sp>
    </p:spTree>
    <p:extLst>
      <p:ext uri="{BB962C8B-B14F-4D97-AF65-F5344CB8AC3E}">
        <p14:creationId xmlns:p14="http://schemas.microsoft.com/office/powerpoint/2010/main" val="478170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spend a few minutes</a:t>
            </a:r>
            <a:r>
              <a:rPr lang="en-US" baseline="0" dirty="0"/>
              <a:t> on site visit.</a:t>
            </a:r>
          </a:p>
          <a:p>
            <a:r>
              <a:rPr lang="en-US" baseline="0" dirty="0"/>
              <a:t>Earning a site visit doesn’t guarantee that you will re-designate.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 purpose is to verify that what we wrote was true, and clarify anything that they feel they need to further explore, and to amplify- this is there chance to experience our Magnet culture. </a:t>
            </a:r>
          </a:p>
          <a:p>
            <a:r>
              <a:rPr lang="en-US" baseline="0" dirty="0"/>
              <a:t>For a hospital our size, we will have 4 appraisers for 3-4 days.  It will occur about 6 weeks after you are notified that you are going to site visit. </a:t>
            </a:r>
          </a:p>
          <a:p>
            <a:r>
              <a:rPr lang="en-US" baseline="0" dirty="0"/>
              <a:t>We work with the lead appraiser to negotiate for an agenda that will provide them with the most opportunities to interact with clinical nurses.</a:t>
            </a:r>
          </a:p>
          <a:p>
            <a:r>
              <a:rPr lang="en-US" baseline="0" dirty="0"/>
              <a:t>They will request the schedules for nurses on the site visit days and from those lists, they will give me a list of random names of nurses they will want to meet with.</a:t>
            </a:r>
          </a:p>
          <a:p>
            <a:r>
              <a:rPr lang="en-US" baseline="0" dirty="0"/>
              <a:t>They will ask to meet with some specific groups and committees, but mostly they want to spend time in the care environment with direct care nurses.</a:t>
            </a:r>
          </a:p>
          <a:p>
            <a:r>
              <a:rPr lang="en-US" baseline="0" dirty="0"/>
              <a:t>Nurses don’t need to know the Magnet model- they need to be able to speak about their practice. Last time we very successfully used our PPM to  help nurses do that- and I expect we will do that again.</a:t>
            </a:r>
          </a:p>
          <a:p>
            <a:r>
              <a:rPr lang="en-US" baseline="0" dirty="0"/>
              <a:t>All nurses need to be familiar with their area quality data and be able to speak to how they compare and what they are doing to improve. </a:t>
            </a:r>
          </a:p>
          <a:p>
            <a:r>
              <a:rPr lang="en-US" i="1" baseline="0" dirty="0"/>
              <a:t>Will touch on our likely timeline in a bit and more about preparations… but… </a:t>
            </a:r>
          </a:p>
          <a:p>
            <a:r>
              <a:rPr lang="en-US" baseline="0" dirty="0"/>
              <a:t>We may do another mock site visit to help prepare the organization and we will definitely invest time in individual group prep sessions. </a:t>
            </a:r>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7</a:t>
            </a:fld>
            <a:endParaRPr lang="en-US"/>
          </a:p>
        </p:txBody>
      </p:sp>
    </p:spTree>
    <p:extLst>
      <p:ext uri="{BB962C8B-B14F-4D97-AF65-F5344CB8AC3E}">
        <p14:creationId xmlns:p14="http://schemas.microsoft.com/office/powerpoint/2010/main" val="121280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Magnet Core team- this is the group that will</a:t>
            </a:r>
            <a:r>
              <a:rPr lang="en-US" baseline="0" dirty="0"/>
              <a:t> spend the most hands on time writing and formatting the document, inserting and staging the supporting evidence and planning events.</a:t>
            </a:r>
          </a:p>
          <a:p>
            <a:r>
              <a:rPr lang="en-US" baseline="0" dirty="0"/>
              <a:t>Magnet Steering committee composed of NPGO leaders and is an oversight group that keeps tabs on the process and progress of the re-designation work and serves as our Magnet help chain. </a:t>
            </a:r>
          </a:p>
          <a:p>
            <a:r>
              <a:rPr lang="en-US" baseline="0" dirty="0"/>
              <a:t>We also have a small army of </a:t>
            </a:r>
            <a:r>
              <a:rPr lang="en-US" b="1" baseline="0" dirty="0"/>
              <a:t>Magnet contributors. </a:t>
            </a:r>
            <a:r>
              <a:rPr lang="en-US" baseline="0" dirty="0"/>
              <a:t>These are nurses and leaders that serve as communicators about the process, can help find evidence and stories, that help give feedback on our events and help with site visit. </a:t>
            </a:r>
          </a:p>
          <a:p>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8</a:t>
            </a:fld>
            <a:endParaRPr lang="en-US"/>
          </a:p>
        </p:txBody>
      </p:sp>
    </p:spTree>
    <p:extLst>
      <p:ext uri="{BB962C8B-B14F-4D97-AF65-F5344CB8AC3E}">
        <p14:creationId xmlns:p14="http://schemas.microsoft.com/office/powerpoint/2010/main" val="3380232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 single</a:t>
            </a:r>
            <a:r>
              <a:rPr lang="en-US" baseline="0" dirty="0"/>
              <a:t> standard begins with this phrase.</a:t>
            </a:r>
            <a:endParaRPr lang="en-US" dirty="0"/>
          </a:p>
          <a:p>
            <a:endParaRPr lang="en-US" dirty="0"/>
          </a:p>
        </p:txBody>
      </p:sp>
      <p:sp>
        <p:nvSpPr>
          <p:cNvPr id="4" name="Slide Number Placeholder 3"/>
          <p:cNvSpPr>
            <a:spLocks noGrp="1"/>
          </p:cNvSpPr>
          <p:nvPr>
            <p:ph type="sldNum" sz="quarter" idx="10"/>
          </p:nvPr>
        </p:nvSpPr>
        <p:spPr/>
        <p:txBody>
          <a:bodyPr/>
          <a:lstStyle/>
          <a:p>
            <a:fld id="{D133530D-9AFE-45E0-82D1-8AF6BFB16366}" type="slidenum">
              <a:rPr lang="en-US" smtClean="0"/>
              <a:t>9</a:t>
            </a:fld>
            <a:endParaRPr lang="en-US"/>
          </a:p>
        </p:txBody>
      </p:sp>
    </p:spTree>
    <p:extLst>
      <p:ext uri="{BB962C8B-B14F-4D97-AF65-F5344CB8AC3E}">
        <p14:creationId xmlns:p14="http://schemas.microsoft.com/office/powerpoint/2010/main" val="781306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10/20/2025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10/20/2025</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10/20/2025</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www.uvahealthumcmagnet.com/"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5A11455-3900-4A8B-A0DD-DD83EF0A8525}"/>
              </a:ext>
            </a:extLst>
          </p:cNvPr>
          <p:cNvSpPr>
            <a:spLocks noGrp="1"/>
          </p:cNvSpPr>
          <p:nvPr>
            <p:ph type="subTitle" idx="1"/>
          </p:nvPr>
        </p:nvSpPr>
        <p:spPr>
          <a:xfrm>
            <a:off x="665893" y="4881160"/>
            <a:ext cx="7270744" cy="1069473"/>
          </a:xfrm>
        </p:spPr>
        <p:txBody>
          <a:bodyPr/>
          <a:lstStyle/>
          <a:p>
            <a:r>
              <a:rPr lang="en-US" sz="2400" dirty="0"/>
              <a:t>Published: September 2025</a:t>
            </a:r>
          </a:p>
          <a:p>
            <a:r>
              <a:rPr lang="en-US" sz="2400" dirty="0"/>
              <a:t>Questions? Email NPGO@uvahealth.org</a:t>
            </a:r>
          </a:p>
        </p:txBody>
      </p:sp>
      <p:sp>
        <p:nvSpPr>
          <p:cNvPr id="3" name="Title 2">
            <a:extLst>
              <a:ext uri="{FF2B5EF4-FFF2-40B4-BE49-F238E27FC236}">
                <a16:creationId xmlns:a16="http://schemas.microsoft.com/office/drawing/2014/main" id="{C4AF1576-85CC-4F22-929D-9EFD837A8F9B}"/>
              </a:ext>
            </a:extLst>
          </p:cNvPr>
          <p:cNvSpPr>
            <a:spLocks noGrp="1"/>
          </p:cNvSpPr>
          <p:nvPr>
            <p:ph type="ctrTitle"/>
          </p:nvPr>
        </p:nvSpPr>
        <p:spPr/>
        <p:txBody>
          <a:bodyPr/>
          <a:lstStyle/>
          <a:p>
            <a:r>
              <a:rPr lang="en-US" dirty="0">
                <a:latin typeface="+mj-lt"/>
              </a:rPr>
              <a:t>Magnet</a:t>
            </a:r>
            <a:r>
              <a:rPr lang="en-US" baseline="30000" dirty="0"/>
              <a:t>®</a:t>
            </a:r>
            <a:br>
              <a:rPr lang="en-US" b="1" baseline="99000" dirty="0">
                <a:solidFill>
                  <a:schemeClr val="accent2"/>
                </a:solidFill>
                <a:latin typeface="Franklin Gothic Medium"/>
              </a:rPr>
            </a:br>
            <a:r>
              <a:rPr lang="en-US" dirty="0">
                <a:latin typeface="+mj-lt"/>
              </a:rPr>
              <a:t>Recognition</a:t>
            </a:r>
            <a:endParaRPr lang="en-US" dirty="0">
              <a:solidFill>
                <a:schemeClr val="accent2"/>
              </a:solidFill>
              <a:latin typeface="+mj-lt"/>
            </a:endParaRPr>
          </a:p>
        </p:txBody>
      </p:sp>
    </p:spTree>
    <p:extLst>
      <p:ext uri="{BB962C8B-B14F-4D97-AF65-F5344CB8AC3E}">
        <p14:creationId xmlns:p14="http://schemas.microsoft.com/office/powerpoint/2010/main" val="3905285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noGrp="1"/>
          </p:cNvGraphicFramePr>
          <p:nvPr>
            <p:ph idx="4294967295"/>
            <p:extLst>
              <p:ext uri="{D42A27DB-BD31-4B8C-83A1-F6EECF244321}">
                <p14:modId xmlns:p14="http://schemas.microsoft.com/office/powerpoint/2010/main" val="2979976308"/>
              </p:ext>
            </p:extLst>
          </p:nvPr>
        </p:nvGraphicFramePr>
        <p:xfrm>
          <a:off x="1335975" y="652405"/>
          <a:ext cx="10304980" cy="5273040"/>
        </p:xfrm>
        <a:graphic>
          <a:graphicData uri="http://schemas.openxmlformats.org/drawingml/2006/table">
            <a:tbl>
              <a:tblPr firstRow="1" bandRow="1">
                <a:tableStyleId>{5C22544A-7EE6-4342-B048-85BDC9FD1C3A}</a:tableStyleId>
              </a:tblPr>
              <a:tblGrid>
                <a:gridCol w="5152490">
                  <a:extLst>
                    <a:ext uri="{9D8B030D-6E8A-4147-A177-3AD203B41FA5}">
                      <a16:colId xmlns:a16="http://schemas.microsoft.com/office/drawing/2014/main" val="20000"/>
                    </a:ext>
                  </a:extLst>
                </a:gridCol>
                <a:gridCol w="5152490">
                  <a:extLst>
                    <a:ext uri="{9D8B030D-6E8A-4147-A177-3AD203B41FA5}">
                      <a16:colId xmlns:a16="http://schemas.microsoft.com/office/drawing/2014/main" val="20001"/>
                    </a:ext>
                  </a:extLst>
                </a:gridCol>
              </a:tblGrid>
              <a:tr h="640080">
                <a:tc>
                  <a:txBody>
                    <a:bodyPr/>
                    <a:lstStyle/>
                    <a:p>
                      <a:r>
                        <a:rPr lang="en-US" sz="2400" dirty="0">
                          <a:solidFill>
                            <a:schemeClr val="bg2"/>
                          </a:solidFill>
                        </a:rPr>
                        <a:t>Empirical</a:t>
                      </a:r>
                      <a:r>
                        <a:rPr lang="en-US" sz="2400" baseline="0" dirty="0">
                          <a:solidFill>
                            <a:schemeClr val="bg2"/>
                          </a:solidFill>
                        </a:rPr>
                        <a:t> Outcomes “EO” Standards</a:t>
                      </a:r>
                      <a:endParaRPr lang="en-US" sz="2400" dirty="0">
                        <a:solidFill>
                          <a:schemeClr val="bg2"/>
                        </a:solidFill>
                      </a:endParaRPr>
                    </a:p>
                  </a:txBody>
                  <a:tcPr anchor="ctr">
                    <a:lnL w="38100" cap="flat" cmpd="sng" algn="ctr">
                      <a:solidFill>
                        <a:schemeClr val="accent1"/>
                      </a:solidFill>
                      <a:prstDash val="solid"/>
                      <a:round/>
                      <a:headEnd type="none" w="med" len="med"/>
                      <a:tailEnd type="none" w="med" len="med"/>
                    </a:lnL>
                    <a:lnT w="38100" cap="flat" cmpd="sng" algn="ctr">
                      <a:solidFill>
                        <a:schemeClr val="accent1"/>
                      </a:solidFill>
                      <a:prstDash val="solid"/>
                      <a:round/>
                      <a:headEnd type="none" w="med" len="med"/>
                      <a:tailEnd type="none" w="med" len="med"/>
                    </a:lnT>
                  </a:tcPr>
                </a:tc>
                <a:tc>
                  <a:txBody>
                    <a:bodyPr/>
                    <a:lstStyle/>
                    <a:p>
                      <a:r>
                        <a:rPr lang="en-US" sz="2400" dirty="0">
                          <a:solidFill>
                            <a:schemeClr val="bg2"/>
                          </a:solidFill>
                        </a:rPr>
                        <a:t>Non</a:t>
                      </a:r>
                      <a:r>
                        <a:rPr lang="en-US" sz="2400" baseline="0" dirty="0">
                          <a:solidFill>
                            <a:schemeClr val="bg2"/>
                          </a:solidFill>
                        </a:rPr>
                        <a:t> “EO” Standards (Non- EO)</a:t>
                      </a:r>
                      <a:endParaRPr lang="en-US" sz="2400" dirty="0">
                        <a:solidFill>
                          <a:schemeClr val="bg2"/>
                        </a:solidFill>
                      </a:endParaRPr>
                    </a:p>
                  </a:txBody>
                  <a:tcPr anchor="ctr">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10000"/>
                  </a:ext>
                </a:extLst>
              </a:tr>
              <a:tr h="4476021">
                <a:tc>
                  <a:txBody>
                    <a:bodyPr/>
                    <a:lstStyle/>
                    <a:p>
                      <a:pPr marL="0" indent="0">
                        <a:buFont typeface="Arial" panose="020B0604020202020204" pitchFamily="34" charset="0"/>
                        <a:buNone/>
                      </a:pPr>
                      <a:endParaRPr lang="en-US" sz="2000" dirty="0">
                        <a:solidFill>
                          <a:srgbClr val="232D4B"/>
                        </a:solidFill>
                        <a:latin typeface="Franklin Gothic Book" panose="020B0503020102020204" pitchFamily="34" charset="0"/>
                      </a:endParaRPr>
                    </a:p>
                    <a:p>
                      <a:pPr marL="365760" indent="-285750">
                        <a:buFont typeface="Arial" panose="020B0604020202020204" pitchFamily="34" charset="0"/>
                        <a:buChar char="•"/>
                      </a:pPr>
                      <a:r>
                        <a:rPr lang="en-US" sz="2000" dirty="0">
                          <a:solidFill>
                            <a:srgbClr val="232D4B"/>
                          </a:solidFill>
                          <a:latin typeface="Franklin Gothic Book" panose="020B0503020102020204" pitchFamily="34" charset="0"/>
                        </a:rPr>
                        <a:t>Narrative-</a:t>
                      </a:r>
                      <a:r>
                        <a:rPr lang="en-US" sz="2000" baseline="0" dirty="0">
                          <a:solidFill>
                            <a:srgbClr val="232D4B"/>
                          </a:solidFill>
                          <a:latin typeface="Franklin Gothic Book" panose="020B0503020102020204" pitchFamily="34" charset="0"/>
                        </a:rPr>
                        <a:t> tell the story </a:t>
                      </a:r>
                      <a:r>
                        <a:rPr lang="en-US" sz="1400" baseline="0" dirty="0">
                          <a:solidFill>
                            <a:srgbClr val="232D4B"/>
                          </a:solidFill>
                          <a:latin typeface="Franklin Gothic Book" panose="020B0503020102020204" pitchFamily="34" charset="0"/>
                        </a:rPr>
                        <a:t>(specific headers)</a:t>
                      </a:r>
                    </a:p>
                    <a:p>
                      <a:pPr marL="365760" lvl="0" indent="-285750">
                        <a:buFont typeface="Arial" panose="020B0604020202020204" pitchFamily="34" charset="0"/>
                        <a:buChar char="•"/>
                      </a:pPr>
                      <a:r>
                        <a:rPr lang="en-US" sz="2000" dirty="0">
                          <a:solidFill>
                            <a:srgbClr val="232D4B"/>
                          </a:solidFill>
                          <a:latin typeface="Franklin Gothic Book" panose="020B0503020102020204" pitchFamily="34" charset="0"/>
                        </a:rPr>
                        <a:t>Supporting</a:t>
                      </a:r>
                      <a:r>
                        <a:rPr lang="en-US" sz="2000" baseline="0" dirty="0">
                          <a:solidFill>
                            <a:srgbClr val="232D4B"/>
                          </a:solidFill>
                          <a:latin typeface="Franklin Gothic Book" panose="020B0503020102020204" pitchFamily="34" charset="0"/>
                        </a:rPr>
                        <a:t> evidence: </a:t>
                      </a:r>
                    </a:p>
                    <a:p>
                      <a:pPr marL="800100" lvl="1" indent="-342900">
                        <a:buFont typeface="Courier New" panose="02070309020205020404" pitchFamily="49" charset="0"/>
                        <a:buChar char="o"/>
                      </a:pPr>
                      <a:r>
                        <a:rPr lang="en-US" sz="2000" b="1" i="1" baseline="0" dirty="0">
                          <a:solidFill>
                            <a:srgbClr val="232D4B"/>
                          </a:solidFill>
                          <a:latin typeface="Franklin Gothic Book" panose="020B0503020102020204" pitchFamily="34" charset="0"/>
                        </a:rPr>
                        <a:t>Graphed Outcome</a:t>
                      </a:r>
                    </a:p>
                    <a:p>
                      <a:pPr marL="457200" lvl="1" indent="0">
                        <a:buFont typeface="Arial" panose="020B0604020202020204" pitchFamily="34" charset="0"/>
                        <a:buNone/>
                      </a:pPr>
                      <a:endParaRPr lang="en-US" sz="2000" b="1" i="1" baseline="0" dirty="0">
                        <a:solidFill>
                          <a:srgbClr val="232D4B"/>
                        </a:solidFill>
                        <a:latin typeface="Franklin Gothic Book" panose="020B0503020102020204" pitchFamily="34" charset="0"/>
                      </a:endParaRPr>
                    </a:p>
                    <a:p>
                      <a:pPr marL="457200" lvl="1" indent="0">
                        <a:buFont typeface="Arial" panose="020B0604020202020204" pitchFamily="34" charset="0"/>
                        <a:buNone/>
                      </a:pPr>
                      <a:endParaRPr lang="en-US" sz="2000" b="1" i="1" baseline="0" dirty="0">
                        <a:solidFill>
                          <a:srgbClr val="232D4B"/>
                        </a:solidFill>
                        <a:latin typeface="Franklin Gothic Book" panose="020B0503020102020204" pitchFamily="34" charset="0"/>
                      </a:endParaRPr>
                    </a:p>
                    <a:p>
                      <a:pPr marL="91440" lvl="1" indent="0">
                        <a:buFont typeface="Arial" panose="020B0604020202020204" pitchFamily="34" charset="0"/>
                        <a:buNone/>
                      </a:pPr>
                      <a:r>
                        <a:rPr lang="en-US" sz="2000" b="1" i="0" baseline="0" dirty="0">
                          <a:solidFill>
                            <a:srgbClr val="232D4B"/>
                          </a:solidFill>
                          <a:latin typeface="Franklin Gothic Book" panose="020B0503020102020204" pitchFamily="34" charset="0"/>
                        </a:rPr>
                        <a:t>Must include:</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Pre-intervention data point</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Clear intervention point</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At least 3 post-intervention data points better than the pre-data</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Must match the goal statement</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Rates, rather than raw numbers</a:t>
                      </a:r>
                    </a:p>
                    <a:p>
                      <a:pPr marL="64008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Timelines must match up</a:t>
                      </a:r>
                    </a:p>
                    <a:p>
                      <a:endParaRPr lang="en-US" dirty="0"/>
                    </a:p>
                  </a:txBody>
                  <a:tcPr>
                    <a:lnL w="38100" cap="flat" cmpd="sng" algn="ctr">
                      <a:solidFill>
                        <a:schemeClr val="accent1"/>
                      </a:solidFill>
                      <a:prstDash val="solid"/>
                      <a:round/>
                      <a:headEnd type="none" w="med" len="med"/>
                      <a:tailEnd type="none" w="med" len="med"/>
                    </a:lnL>
                    <a:lnB w="38100" cap="flat" cmpd="sng" algn="ctr">
                      <a:solidFill>
                        <a:schemeClr val="accent1"/>
                      </a:solidFill>
                      <a:prstDash val="solid"/>
                      <a:round/>
                      <a:headEnd type="none" w="med" len="med"/>
                      <a:tailEnd type="none" w="med" len="med"/>
                    </a:lnB>
                  </a:tcPr>
                </a:tc>
                <a:tc>
                  <a:txBody>
                    <a:bodyPr/>
                    <a:lstStyle/>
                    <a:p>
                      <a:pPr marL="0" indent="0">
                        <a:buFont typeface="Arial" panose="020B0604020202020204" pitchFamily="34" charset="0"/>
                        <a:buNone/>
                      </a:pPr>
                      <a:endParaRPr lang="en-US" sz="2000" dirty="0">
                        <a:solidFill>
                          <a:srgbClr val="232D4B"/>
                        </a:solidFill>
                        <a:latin typeface="Franklin Gothic Book" panose="020B0503020102020204" pitchFamily="34" charset="0"/>
                      </a:endParaRPr>
                    </a:p>
                    <a:p>
                      <a:pPr marL="365760" indent="-285750">
                        <a:buFont typeface="Arial" panose="020B0604020202020204" pitchFamily="34" charset="0"/>
                        <a:buChar char="•"/>
                      </a:pPr>
                      <a:r>
                        <a:rPr lang="en-US" sz="2000" dirty="0">
                          <a:solidFill>
                            <a:srgbClr val="232D4B"/>
                          </a:solidFill>
                          <a:latin typeface="Franklin Gothic Book" panose="020B0503020102020204" pitchFamily="34" charset="0"/>
                        </a:rPr>
                        <a:t>Narrative- tell the story</a:t>
                      </a:r>
                    </a:p>
                    <a:p>
                      <a:pPr marL="365760" indent="-285750">
                        <a:buFont typeface="Arial" panose="020B0604020202020204" pitchFamily="34" charset="0"/>
                        <a:buChar char="•"/>
                      </a:pPr>
                      <a:r>
                        <a:rPr lang="en-US" sz="2000" dirty="0">
                          <a:solidFill>
                            <a:srgbClr val="232D4B"/>
                          </a:solidFill>
                          <a:latin typeface="Franklin Gothic Book" panose="020B0503020102020204" pitchFamily="34" charset="0"/>
                        </a:rPr>
                        <a:t>Supporting evidence: </a:t>
                      </a:r>
                    </a:p>
                    <a:p>
                      <a:pPr marL="800100" lvl="1" indent="-342900">
                        <a:buFont typeface="Courier New" panose="02070309020205020404" pitchFamily="49" charset="0"/>
                        <a:buChar char="o"/>
                      </a:pPr>
                      <a:r>
                        <a:rPr lang="en-US" sz="2000" b="1" i="1" dirty="0">
                          <a:solidFill>
                            <a:srgbClr val="232D4B"/>
                          </a:solidFill>
                          <a:latin typeface="Franklin Gothic Book" panose="020B0503020102020204" pitchFamily="34" charset="0"/>
                        </a:rPr>
                        <a:t>Attachments</a:t>
                      </a:r>
                      <a:r>
                        <a:rPr lang="en-US" sz="2000" b="1" i="1" baseline="0" dirty="0">
                          <a:solidFill>
                            <a:srgbClr val="232D4B"/>
                          </a:solidFill>
                          <a:latin typeface="Franklin Gothic Book" panose="020B0503020102020204" pitchFamily="34" charset="0"/>
                        </a:rPr>
                        <a:t> that support/prove the story</a:t>
                      </a:r>
                    </a:p>
                    <a:p>
                      <a:pPr marL="0" indent="0">
                        <a:buFont typeface="Arial" panose="020B0604020202020204" pitchFamily="34" charset="0"/>
                        <a:buNone/>
                      </a:pPr>
                      <a:endParaRPr lang="en-US" sz="2000" baseline="0" dirty="0">
                        <a:solidFill>
                          <a:srgbClr val="232D4B"/>
                        </a:solidFill>
                        <a:latin typeface="Franklin Gothic Book" panose="020B0503020102020204" pitchFamily="34" charset="0"/>
                      </a:endParaRPr>
                    </a:p>
                    <a:p>
                      <a:pPr marL="91440" indent="0">
                        <a:buFont typeface="Arial" panose="020B0604020202020204" pitchFamily="34" charset="0"/>
                        <a:buNone/>
                      </a:pPr>
                      <a:r>
                        <a:rPr lang="en-US" sz="2000" b="1" baseline="0" dirty="0">
                          <a:solidFill>
                            <a:srgbClr val="232D4B"/>
                          </a:solidFill>
                          <a:latin typeface="Franklin Gothic Book" panose="020B0503020102020204" pitchFamily="34" charset="0"/>
                        </a:rPr>
                        <a:t>Up to 5 pieces per example</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Minutes </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Emails</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Policy/Procedures</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Internal publications</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Purchase orders</a:t>
                      </a:r>
                    </a:p>
                    <a:p>
                      <a:pPr marL="742950" lvl="1" indent="-285750">
                        <a:buFont typeface="Arial" panose="020B0604020202020204" pitchFamily="34" charset="0"/>
                        <a:buChar char="•"/>
                      </a:pPr>
                      <a:r>
                        <a:rPr lang="en-US" sz="2000" baseline="0" dirty="0">
                          <a:solidFill>
                            <a:srgbClr val="232D4B"/>
                          </a:solidFill>
                          <a:latin typeface="Franklin Gothic Book" panose="020B0503020102020204" pitchFamily="34" charset="0"/>
                        </a:rPr>
                        <a:t>Presentations</a:t>
                      </a:r>
                    </a:p>
                    <a:p>
                      <a:endParaRPr lang="en-US" dirty="0"/>
                    </a:p>
                  </a:txBody>
                  <a:tcPr>
                    <a:lnR w="38100" cap="flat" cmpd="sng" algn="ctr">
                      <a:solidFill>
                        <a:schemeClr val="accent1"/>
                      </a:solidFill>
                      <a:prstDash val="solid"/>
                      <a:round/>
                      <a:headEnd type="none" w="med" len="med"/>
                      <a:tailEnd type="none" w="med" len="med"/>
                    </a:lnR>
                    <a:lnB w="381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436751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613" y="410458"/>
            <a:ext cx="9591261" cy="830997"/>
          </a:xfrm>
          <a:prstGeom prst="rect">
            <a:avLst/>
          </a:prstGeom>
          <a:noFill/>
        </p:spPr>
        <p:txBody>
          <a:bodyPr wrap="square" rtlCol="0">
            <a:spAutoFit/>
          </a:bodyPr>
          <a:lstStyle/>
          <a:p>
            <a:r>
              <a:rPr lang="en-US" sz="2400" dirty="0">
                <a:solidFill>
                  <a:schemeClr val="tx2"/>
                </a:solidFill>
                <a:latin typeface="+mj-lt"/>
              </a:rPr>
              <a:t>…an improved patient safety outcome associated with clinical nurse involvement in the evaluation of patient safety data at the unit level.</a:t>
            </a:r>
          </a:p>
        </p:txBody>
      </p:sp>
      <p:pic>
        <p:nvPicPr>
          <p:cNvPr id="4" name="Picture 3">
            <a:extLst>
              <a:ext uri="{FF2B5EF4-FFF2-40B4-BE49-F238E27FC236}">
                <a16:creationId xmlns:a16="http://schemas.microsoft.com/office/drawing/2014/main" id="{E61CC9FA-F6CB-4261-852D-0ADB05856A45}"/>
              </a:ext>
            </a:extLst>
          </p:cNvPr>
          <p:cNvPicPr>
            <a:picLocks noChangeAspect="1"/>
          </p:cNvPicPr>
          <p:nvPr/>
        </p:nvPicPr>
        <p:blipFill rotWithShape="1">
          <a:blip r:embed="rId3"/>
          <a:srcRect l="1" t="550" r="700" b="-1"/>
          <a:stretch/>
        </p:blipFill>
        <p:spPr>
          <a:xfrm>
            <a:off x="2737378" y="1554152"/>
            <a:ext cx="7211733" cy="4398379"/>
          </a:xfrm>
          <a:prstGeom prst="rect">
            <a:avLst/>
          </a:prstGeom>
        </p:spPr>
      </p:pic>
    </p:spTree>
    <p:extLst>
      <p:ext uri="{BB962C8B-B14F-4D97-AF65-F5344CB8AC3E}">
        <p14:creationId xmlns:p14="http://schemas.microsoft.com/office/powerpoint/2010/main" val="3412814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22213" y="167001"/>
            <a:ext cx="10218292" cy="755080"/>
          </a:xfrm>
        </p:spPr>
        <p:txBody>
          <a:bodyPr/>
          <a:lstStyle/>
          <a:p>
            <a:r>
              <a:rPr lang="en-US" sz="4800" b="1" dirty="0">
                <a:solidFill>
                  <a:srgbClr val="E57200"/>
                </a:solidFill>
                <a:latin typeface="+mj-lt"/>
              </a:rPr>
              <a:t>The Big “Data Buckets”</a:t>
            </a:r>
            <a:endParaRPr lang="en-US" sz="4800" b="1" baseline="99000" dirty="0">
              <a:solidFill>
                <a:srgbClr val="E57200"/>
              </a:solidFill>
              <a:latin typeface="+mj-lt"/>
            </a:endParaRPr>
          </a:p>
        </p:txBody>
      </p:sp>
      <p:sp>
        <p:nvSpPr>
          <p:cNvPr id="6" name="Content Placeholder 2"/>
          <p:cNvSpPr txBox="1">
            <a:spLocks/>
          </p:cNvSpPr>
          <p:nvPr/>
        </p:nvSpPr>
        <p:spPr>
          <a:xfrm>
            <a:off x="1422213" y="922081"/>
            <a:ext cx="10544500" cy="5309754"/>
          </a:xfrm>
          <a:prstGeom prst="rect">
            <a:avLst/>
          </a:prstGeom>
        </p:spPr>
        <p:txBody>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marR="0" lvl="0" indent="0" algn="l" defTabSz="457200" rtl="0" eaLnBrk="1" fontAlgn="auto" latinLnBrk="0" hangingPunct="1">
              <a:spcBef>
                <a:spcPts val="0"/>
              </a:spcBef>
              <a:spcAft>
                <a:spcPts val="0"/>
              </a:spcAft>
              <a:buClrTx/>
              <a:buSzTx/>
              <a:buNone/>
              <a:tabLst/>
              <a:defRPr/>
            </a:pPr>
            <a:r>
              <a:rPr kumimoji="0" lang="en-US" b="1" i="1" u="none" strike="noStrike" kern="1200" cap="none" spc="0" normalizeH="0" baseline="0" noProof="0" dirty="0">
                <a:ln>
                  <a:noFill/>
                </a:ln>
                <a:solidFill>
                  <a:schemeClr val="tx2"/>
                </a:solidFill>
                <a:effectLst/>
                <a:uLnTx/>
                <a:uFillTx/>
                <a:latin typeface="Franklin Gothic Book" panose="020B0503020102020204" pitchFamily="34" charset="0"/>
              </a:rPr>
              <a:t>Nurse Sensitive</a:t>
            </a:r>
            <a:r>
              <a:rPr kumimoji="0" lang="en-US" b="1" i="1" u="none" strike="noStrike" kern="1200" cap="none" spc="0" normalizeH="0" noProof="0" dirty="0">
                <a:ln>
                  <a:noFill/>
                </a:ln>
                <a:solidFill>
                  <a:schemeClr val="tx2"/>
                </a:solidFill>
                <a:effectLst/>
                <a:uLnTx/>
                <a:uFillTx/>
                <a:latin typeface="Franklin Gothic Book" panose="020B0503020102020204" pitchFamily="34" charset="0"/>
              </a:rPr>
              <a:t> </a:t>
            </a: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Clinical Indicators</a:t>
            </a: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 </a:t>
            </a: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(2 years/8 quarters of data)</a:t>
            </a:r>
          </a:p>
          <a:p>
            <a:pPr marL="914400" marR="0" lvl="1" indent="-347472" algn="l" defTabSz="457200" rtl="0" eaLnBrk="1" fontAlgn="auto" latinLnBrk="0" hangingPunct="1">
              <a:spcBef>
                <a:spcPts val="400"/>
              </a:spcBef>
              <a:spcAft>
                <a:spcPts val="0"/>
              </a:spcAft>
              <a:buClrTx/>
              <a:buSzTx/>
              <a:buFont typeface="Arial"/>
              <a:buChar char="–"/>
              <a:tabLst/>
              <a:defRPr/>
            </a:pP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Inpatient</a:t>
            </a:r>
            <a:r>
              <a:rPr lang="en-US" dirty="0">
                <a:solidFill>
                  <a:schemeClr val="tx2"/>
                </a:solidFill>
                <a:latin typeface="Franklin Gothic Book" panose="020B0503020102020204" pitchFamily="34" charset="0"/>
              </a:rPr>
              <a:t>:</a:t>
            </a: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 4 nationally benchmarked</a:t>
            </a:r>
          </a:p>
          <a:p>
            <a:pPr marL="1371600" lvl="2">
              <a:spcBef>
                <a:spcPts val="0"/>
              </a:spcBef>
              <a:defRPr/>
            </a:pPr>
            <a:r>
              <a:rPr lang="en-US" sz="2000" dirty="0">
                <a:solidFill>
                  <a:schemeClr val="tx2"/>
                </a:solidFill>
                <a:latin typeface="Franklin Gothic Book" panose="020B0503020102020204" pitchFamily="34" charset="0"/>
              </a:rPr>
              <a:t>Falls w/ Injury (required)</a:t>
            </a:r>
          </a:p>
          <a:p>
            <a:pPr marL="1371600" lvl="2">
              <a:spcBef>
                <a:spcPts val="0"/>
              </a:spcBef>
              <a:defRPr/>
            </a:pPr>
            <a:r>
              <a:rPr lang="en-US" sz="2000" dirty="0">
                <a:solidFill>
                  <a:schemeClr val="tx2"/>
                </a:solidFill>
                <a:latin typeface="Franklin Gothic Book" panose="020B0503020102020204" pitchFamily="34" charset="0"/>
              </a:rPr>
              <a:t>HAPI Stage 2 and Above (required)</a:t>
            </a:r>
          </a:p>
          <a:p>
            <a:pPr marL="1371600" marR="0" lvl="2" indent="-228600" algn="l" defTabSz="457200" rtl="0" eaLnBrk="1" fontAlgn="auto" latinLnBrk="0" hangingPunct="1">
              <a:spcBef>
                <a:spcPts val="0"/>
              </a:spcBef>
              <a:buClrTx/>
              <a:buSzTx/>
              <a:buFont typeface="Arial"/>
              <a:buChar char="•"/>
              <a:tabLst/>
              <a:defRPr/>
            </a:pP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CAUTI</a:t>
            </a:r>
          </a:p>
          <a:p>
            <a:pPr marL="1371600" marR="0" lvl="2" indent="-228600" algn="l" defTabSz="457200" rtl="0" eaLnBrk="1" fontAlgn="auto" latinLnBrk="0" hangingPunct="1">
              <a:spcBef>
                <a:spcPts val="0"/>
              </a:spcBef>
              <a:buClrTx/>
              <a:buSzTx/>
              <a:buFont typeface="Arial"/>
              <a:buChar char="•"/>
              <a:tabLst/>
              <a:defRPr/>
            </a:pP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CLABSI</a:t>
            </a:r>
          </a:p>
          <a:p>
            <a:pPr marL="914400" marR="0" lvl="1" indent="-347472" algn="l" defTabSz="457200" rtl="0" eaLnBrk="1" fontAlgn="auto" latinLnBrk="0" hangingPunct="1">
              <a:spcBef>
                <a:spcPts val="400"/>
              </a:spcBef>
              <a:spcAft>
                <a:spcPts val="0"/>
              </a:spcAft>
              <a:buClrTx/>
              <a:buSzTx/>
              <a:buFont typeface="Arial"/>
              <a:buChar char="–"/>
              <a:tabLst/>
              <a:defRPr/>
            </a:pP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Ambulatory</a:t>
            </a: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a:t>
            </a:r>
            <a:r>
              <a:rPr lang="en-US" dirty="0">
                <a:solidFill>
                  <a:schemeClr val="tx2"/>
                </a:solidFill>
                <a:latin typeface="Franklin Gothic Book" panose="020B0503020102020204" pitchFamily="34" charset="0"/>
              </a:rPr>
              <a:t> </a:t>
            </a: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3 required, 2 must be nationally benchmarked</a:t>
            </a:r>
          </a:p>
          <a:p>
            <a:pPr marL="1371600" marR="0" lvl="2" indent="-228600" algn="l" defTabSz="457200" rtl="0" eaLnBrk="1" fontAlgn="auto" latinLnBrk="0" hangingPunct="1">
              <a:spcBef>
                <a:spcPts val="0"/>
              </a:spcBef>
              <a:spcAft>
                <a:spcPts val="0"/>
              </a:spcAft>
              <a:buClrTx/>
              <a:buSzTx/>
              <a:buFont typeface="Arial"/>
              <a:buChar char="•"/>
              <a:tabLst/>
              <a:defRPr/>
            </a:pP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Falls w/ injury</a:t>
            </a:r>
          </a:p>
          <a:p>
            <a:pPr marL="1371600" marR="0" lvl="2" indent="-228600" algn="l" defTabSz="457200" rtl="0" eaLnBrk="1" fontAlgn="auto" latinLnBrk="0" hangingPunct="1">
              <a:spcBef>
                <a:spcPts val="0"/>
              </a:spcBef>
              <a:spcAft>
                <a:spcPts val="0"/>
              </a:spcAft>
              <a:buClrTx/>
              <a:buSzTx/>
              <a:buFont typeface="Arial"/>
              <a:buChar char="•"/>
              <a:tabLst/>
              <a:defRPr/>
            </a:pPr>
            <a:r>
              <a:rPr lang="en-US" sz="2000" dirty="0">
                <a:solidFill>
                  <a:schemeClr val="tx2"/>
                </a:solidFill>
                <a:latin typeface="Franklin Gothic Book" panose="020B0503020102020204" pitchFamily="34" charset="0"/>
              </a:rPr>
              <a:t>Patient burns</a:t>
            </a: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 </a:t>
            </a:r>
          </a:p>
          <a:p>
            <a:pPr marL="1371600" marR="0" lvl="2" indent="-228600" algn="l" defTabSz="457200" rtl="0" eaLnBrk="1" fontAlgn="auto" latinLnBrk="0" hangingPunct="1">
              <a:spcBef>
                <a:spcPts val="0"/>
              </a:spcBef>
              <a:spcAft>
                <a:spcPts val="0"/>
              </a:spcAft>
              <a:buClrTx/>
              <a:buSzTx/>
              <a:buFont typeface="Arial"/>
              <a:buChar char="•"/>
              <a:tabLst/>
              <a:defRPr/>
            </a:pPr>
            <a:r>
              <a:rPr lang="en-US" sz="2000" dirty="0">
                <a:solidFill>
                  <a:schemeClr val="tx2"/>
                </a:solidFill>
                <a:latin typeface="Franklin Gothic Book" panose="020B0503020102020204" pitchFamily="34" charset="0"/>
              </a:rPr>
              <a:t>Surgical Errors</a:t>
            </a:r>
            <a:endPar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endParaRPr>
          </a:p>
          <a:p>
            <a:pPr marL="0" lvl="0" indent="0">
              <a:spcBef>
                <a:spcPts val="1200"/>
              </a:spcBef>
              <a:buNone/>
              <a:defRPr/>
            </a:pPr>
            <a:r>
              <a:rPr kumimoji="0" lang="en-US" b="1" i="1" u="none" strike="noStrike" kern="1200" cap="none" spc="0" normalizeH="0" baseline="0" noProof="0" dirty="0">
                <a:ln>
                  <a:noFill/>
                </a:ln>
                <a:solidFill>
                  <a:schemeClr val="tx2"/>
                </a:solidFill>
                <a:effectLst/>
                <a:uLnTx/>
                <a:uFillTx/>
                <a:latin typeface="Franklin Gothic Book" panose="020B0503020102020204" pitchFamily="34" charset="0"/>
              </a:rPr>
              <a:t>Nurse Sensitive </a:t>
            </a: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Patient Satisfaction</a:t>
            </a: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 </a:t>
            </a:r>
            <a:r>
              <a:rPr lang="en-US" sz="2000" dirty="0">
                <a:solidFill>
                  <a:schemeClr val="tx2"/>
                </a:solidFill>
                <a:latin typeface="Franklin Gothic Book" panose="020B0503020102020204" pitchFamily="34" charset="0"/>
              </a:rPr>
              <a:t>(2 years/8 quarters of data)</a:t>
            </a:r>
          </a:p>
          <a:p>
            <a:pPr marL="914400" marR="0" lvl="1" indent="-347472" algn="l" defTabSz="457200" rtl="0" eaLnBrk="1" fontAlgn="auto" latinLnBrk="0" hangingPunct="1">
              <a:spcBef>
                <a:spcPts val="600"/>
              </a:spcBef>
              <a:buClrTx/>
              <a:buSzTx/>
              <a:buFont typeface="Arial"/>
              <a:buChar char="–"/>
              <a:tabLst/>
              <a:defRPr/>
            </a:pP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Inpatient</a:t>
            </a:r>
          </a:p>
          <a:p>
            <a:pPr marL="914400" marR="0" lvl="1" indent="-347472" algn="l" defTabSz="457200" rtl="0" eaLnBrk="1" fontAlgn="auto" latinLnBrk="0" hangingPunct="1">
              <a:spcBef>
                <a:spcPts val="600"/>
              </a:spcBef>
              <a:buClrTx/>
              <a:buSzTx/>
              <a:buFont typeface="Arial"/>
              <a:buChar char="–"/>
              <a:tabLst/>
              <a:defRPr/>
            </a:pP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Ambulatory</a:t>
            </a:r>
          </a:p>
          <a:p>
            <a:pPr marL="0" marR="0" lvl="0" indent="-640080" algn="l" defTabSz="457200" rtl="0" eaLnBrk="1" fontAlgn="auto" latinLnBrk="0" hangingPunct="1">
              <a:spcBef>
                <a:spcPts val="1200"/>
              </a:spcBef>
              <a:buClrTx/>
              <a:buSzTx/>
              <a:buNone/>
              <a:tabLst/>
              <a:defRPr/>
            </a:pPr>
            <a:r>
              <a:rPr kumimoji="0" lang="en-US" b="1" i="0" u="none" strike="noStrike" kern="1200" cap="none" spc="0" normalizeH="0" baseline="0" noProof="0" dirty="0">
                <a:ln>
                  <a:noFill/>
                </a:ln>
                <a:solidFill>
                  <a:schemeClr val="tx2"/>
                </a:solidFill>
                <a:effectLst/>
                <a:uLnTx/>
                <a:uFillTx/>
                <a:latin typeface="Franklin Gothic Book" panose="020B0503020102020204" pitchFamily="34" charset="0"/>
              </a:rPr>
              <a:t>RN Engagement Survey* </a:t>
            </a: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a:t>
            </a:r>
            <a:r>
              <a:rPr kumimoji="0" lang="en-US" sz="2000" b="0" i="0" u="none" strike="noStrike" kern="1200" cap="none" spc="0" normalizeH="0" noProof="0" dirty="0">
                <a:ln>
                  <a:noFill/>
                </a:ln>
                <a:solidFill>
                  <a:schemeClr val="tx2"/>
                </a:solidFill>
                <a:effectLst/>
                <a:uLnTx/>
                <a:uFillTx/>
                <a:latin typeface="Franklin Gothic Book" panose="020B0503020102020204" pitchFamily="34" charset="0"/>
              </a:rPr>
              <a:t> </a:t>
            </a:r>
            <a:r>
              <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rPr>
              <a:t>the most recent survey within 30</a:t>
            </a:r>
            <a:r>
              <a:rPr kumimoji="0" lang="en-US" sz="2000" b="0" i="0" u="none" strike="noStrike" kern="1200" cap="none" spc="0" normalizeH="0" noProof="0" dirty="0">
                <a:ln>
                  <a:noFill/>
                </a:ln>
                <a:solidFill>
                  <a:schemeClr val="tx2"/>
                </a:solidFill>
                <a:effectLst/>
                <a:uLnTx/>
                <a:uFillTx/>
                <a:latin typeface="Franklin Gothic Book" panose="020B0503020102020204" pitchFamily="34" charset="0"/>
              </a:rPr>
              <a:t> months of document due date</a:t>
            </a:r>
            <a:endParaRPr kumimoji="0" lang="en-US" sz="2000" b="0" i="0" u="none" strike="noStrike" kern="1200" cap="none" spc="0" normalizeH="0" baseline="0" noProof="0" dirty="0">
              <a:ln>
                <a:noFill/>
              </a:ln>
              <a:solidFill>
                <a:schemeClr val="tx2"/>
              </a:solidFill>
              <a:effectLst/>
              <a:uLnTx/>
              <a:uFillTx/>
              <a:latin typeface="Franklin Gothic Book" panose="020B0503020102020204" pitchFamily="34" charset="0"/>
            </a:endParaRPr>
          </a:p>
        </p:txBody>
      </p:sp>
    </p:spTree>
    <p:extLst>
      <p:ext uri="{BB962C8B-B14F-4D97-AF65-F5344CB8AC3E}">
        <p14:creationId xmlns:p14="http://schemas.microsoft.com/office/powerpoint/2010/main" val="370741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222647" y="1050579"/>
            <a:ext cx="9581186" cy="755080"/>
          </a:xfrm>
        </p:spPr>
        <p:txBody>
          <a:bodyPr/>
          <a:lstStyle/>
          <a:p>
            <a:r>
              <a:rPr lang="en-US" sz="4800" b="1" dirty="0">
                <a:solidFill>
                  <a:srgbClr val="E57200"/>
                </a:solidFill>
                <a:latin typeface="+mj-lt"/>
              </a:rPr>
              <a:t>Meeting the Magnet</a:t>
            </a:r>
            <a:r>
              <a:rPr lang="en-US" sz="4800" baseline="30000" dirty="0">
                <a:solidFill>
                  <a:srgbClr val="E57200"/>
                </a:solidFill>
                <a:latin typeface="+mj-lt"/>
              </a:rPr>
              <a:t>®</a:t>
            </a:r>
            <a:r>
              <a:rPr lang="en-US" sz="4800" b="1" dirty="0">
                <a:solidFill>
                  <a:srgbClr val="E57200"/>
                </a:solidFill>
                <a:latin typeface="+mj-lt"/>
              </a:rPr>
              <a:t> Standard</a:t>
            </a:r>
            <a:br>
              <a:rPr lang="en-US" sz="4800" b="1" dirty="0">
                <a:solidFill>
                  <a:srgbClr val="E57200"/>
                </a:solidFill>
                <a:latin typeface="+mj-lt"/>
              </a:rPr>
            </a:br>
            <a:endParaRPr lang="en-US" sz="4800" b="1" baseline="99000" dirty="0">
              <a:solidFill>
                <a:srgbClr val="E57200"/>
              </a:solidFill>
              <a:latin typeface="+mj-lt"/>
            </a:endParaRPr>
          </a:p>
        </p:txBody>
      </p:sp>
      <p:sp>
        <p:nvSpPr>
          <p:cNvPr id="3" name="Text Placeholder 2"/>
          <p:cNvSpPr>
            <a:spLocks noGrp="1"/>
          </p:cNvSpPr>
          <p:nvPr>
            <p:ph type="body" sz="quarter" idx="10"/>
          </p:nvPr>
        </p:nvSpPr>
        <p:spPr>
          <a:xfrm>
            <a:off x="1737505" y="2196547"/>
            <a:ext cx="8716989" cy="3191366"/>
          </a:xfrm>
        </p:spPr>
        <p:txBody>
          <a:bodyPr/>
          <a:lstStyle/>
          <a:p>
            <a:pPr>
              <a:lnSpc>
                <a:spcPct val="110000"/>
              </a:lnSpc>
            </a:pPr>
            <a:r>
              <a:rPr lang="en-US" sz="4400" dirty="0">
                <a:solidFill>
                  <a:schemeClr val="tx2"/>
                </a:solidFill>
                <a:latin typeface="+mj-lt"/>
                <a:cs typeface="Arial" panose="020B0604020202020204" pitchFamily="34" charset="0"/>
              </a:rPr>
              <a:t>51% of the areas </a:t>
            </a:r>
            <a:r>
              <a:rPr lang="en-US" sz="2800" dirty="0">
                <a:solidFill>
                  <a:schemeClr val="tx2"/>
                </a:solidFill>
                <a:latin typeface="+mj-lt"/>
                <a:cs typeface="Arial" panose="020B0604020202020204" pitchFamily="34" charset="0"/>
              </a:rPr>
              <a:t>(units/clinics/departments) </a:t>
            </a:r>
            <a:r>
              <a:rPr lang="en-US" sz="4400" dirty="0">
                <a:solidFill>
                  <a:schemeClr val="tx2"/>
                </a:solidFill>
                <a:latin typeface="+mj-lt"/>
                <a:cs typeface="Arial" panose="020B0604020202020204" pitchFamily="34" charset="0"/>
              </a:rPr>
              <a:t>outperform the national mean, </a:t>
            </a:r>
          </a:p>
          <a:p>
            <a:pPr>
              <a:lnSpc>
                <a:spcPct val="110000"/>
              </a:lnSpc>
            </a:pPr>
            <a:r>
              <a:rPr lang="en-US" sz="4400" dirty="0">
                <a:solidFill>
                  <a:schemeClr val="tx2"/>
                </a:solidFill>
                <a:latin typeface="+mj-lt"/>
                <a:cs typeface="Arial" panose="020B0604020202020204" pitchFamily="34" charset="0"/>
              </a:rPr>
              <a:t>51% of the time </a:t>
            </a:r>
            <a:br>
              <a:rPr lang="en-US" sz="4400" dirty="0">
                <a:solidFill>
                  <a:schemeClr val="tx2"/>
                </a:solidFill>
                <a:latin typeface="+mj-lt"/>
                <a:cs typeface="Arial" panose="020B0604020202020204" pitchFamily="34" charset="0"/>
              </a:rPr>
            </a:br>
            <a:r>
              <a:rPr lang="en-US" sz="2800" dirty="0">
                <a:solidFill>
                  <a:schemeClr val="tx2"/>
                </a:solidFill>
                <a:latin typeface="+mj-lt"/>
                <a:cs typeface="Arial" panose="020B0604020202020204" pitchFamily="34" charset="0"/>
              </a:rPr>
              <a:t>(5 out of 8 quarters).</a:t>
            </a:r>
            <a:br>
              <a:rPr lang="en-US" sz="4400" b="1" dirty="0">
                <a:solidFill>
                  <a:schemeClr val="tx2"/>
                </a:solidFill>
                <a:latin typeface="+mj-lt"/>
                <a:cs typeface="Arial" panose="020B0604020202020204" pitchFamily="34" charset="0"/>
              </a:rPr>
            </a:br>
            <a:endParaRPr lang="en-US" sz="1400" dirty="0">
              <a:solidFill>
                <a:schemeClr val="tx2"/>
              </a:solidFill>
              <a:latin typeface="+mj-lt"/>
            </a:endParaRPr>
          </a:p>
        </p:txBody>
      </p:sp>
    </p:spTree>
    <p:extLst>
      <p:ext uri="{BB962C8B-B14F-4D97-AF65-F5344CB8AC3E}">
        <p14:creationId xmlns:p14="http://schemas.microsoft.com/office/powerpoint/2010/main" val="3209896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46E9102-464B-4D39-839B-A6AB92576A15}"/>
              </a:ext>
            </a:extLst>
          </p:cNvPr>
          <p:cNvPicPr>
            <a:picLocks noChangeAspect="1"/>
          </p:cNvPicPr>
          <p:nvPr/>
        </p:nvPicPr>
        <p:blipFill>
          <a:blip r:embed="rId3"/>
          <a:stretch>
            <a:fillRect/>
          </a:stretch>
        </p:blipFill>
        <p:spPr>
          <a:xfrm>
            <a:off x="928299" y="2201794"/>
            <a:ext cx="11135881" cy="3225802"/>
          </a:xfrm>
          <a:prstGeom prst="rect">
            <a:avLst/>
          </a:prstGeom>
        </p:spPr>
      </p:pic>
      <p:sp>
        <p:nvSpPr>
          <p:cNvPr id="4" name="TextBox 3">
            <a:extLst>
              <a:ext uri="{FF2B5EF4-FFF2-40B4-BE49-F238E27FC236}">
                <a16:creationId xmlns:a16="http://schemas.microsoft.com/office/drawing/2014/main" id="{9EB6ADC5-E1C9-4690-9CE1-F2ECB4D51E3A}"/>
              </a:ext>
            </a:extLst>
          </p:cNvPr>
          <p:cNvSpPr txBox="1"/>
          <p:nvPr/>
        </p:nvSpPr>
        <p:spPr>
          <a:xfrm>
            <a:off x="1252520" y="480138"/>
            <a:ext cx="10109752" cy="1200329"/>
          </a:xfrm>
          <a:prstGeom prst="rect">
            <a:avLst/>
          </a:prstGeom>
          <a:noFill/>
        </p:spPr>
        <p:txBody>
          <a:bodyPr wrap="square" rtlCol="0">
            <a:spAutoFit/>
          </a:bodyPr>
          <a:lstStyle/>
          <a:p>
            <a:r>
              <a:rPr lang="en-US" sz="4000" b="1" dirty="0">
                <a:solidFill>
                  <a:schemeClr val="accent1"/>
                </a:solidFill>
                <a:latin typeface="+mj-lt"/>
              </a:rPr>
              <a:t>Nurse Sensitive Clinical Indicators </a:t>
            </a:r>
          </a:p>
          <a:p>
            <a:r>
              <a:rPr lang="en-US" sz="3200" dirty="0">
                <a:solidFill>
                  <a:schemeClr val="accent1"/>
                </a:solidFill>
              </a:rPr>
              <a:t>Outperformed on all NSIs for all quarters presented!</a:t>
            </a:r>
          </a:p>
        </p:txBody>
      </p:sp>
    </p:spTree>
    <p:extLst>
      <p:ext uri="{BB962C8B-B14F-4D97-AF65-F5344CB8AC3E}">
        <p14:creationId xmlns:p14="http://schemas.microsoft.com/office/powerpoint/2010/main" val="3271609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4021E9A-3846-4FB8-A974-13AA07E221F2}"/>
              </a:ext>
            </a:extLst>
          </p:cNvPr>
          <p:cNvPicPr>
            <a:picLocks noChangeAspect="1"/>
          </p:cNvPicPr>
          <p:nvPr/>
        </p:nvPicPr>
        <p:blipFill>
          <a:blip r:embed="rId3"/>
          <a:stretch>
            <a:fillRect/>
          </a:stretch>
        </p:blipFill>
        <p:spPr>
          <a:xfrm>
            <a:off x="865417" y="2528762"/>
            <a:ext cx="11197536" cy="1908327"/>
          </a:xfrm>
          <a:prstGeom prst="rect">
            <a:avLst/>
          </a:prstGeom>
        </p:spPr>
      </p:pic>
      <p:sp>
        <p:nvSpPr>
          <p:cNvPr id="13" name="TextBox 12">
            <a:extLst>
              <a:ext uri="{FF2B5EF4-FFF2-40B4-BE49-F238E27FC236}">
                <a16:creationId xmlns:a16="http://schemas.microsoft.com/office/drawing/2014/main" id="{9C162E93-C5A3-4FD9-B210-76C708B274E5}"/>
              </a:ext>
            </a:extLst>
          </p:cNvPr>
          <p:cNvSpPr txBox="1"/>
          <p:nvPr/>
        </p:nvSpPr>
        <p:spPr>
          <a:xfrm>
            <a:off x="1252520" y="480138"/>
            <a:ext cx="10109752" cy="1200329"/>
          </a:xfrm>
          <a:prstGeom prst="rect">
            <a:avLst/>
          </a:prstGeom>
          <a:noFill/>
        </p:spPr>
        <p:txBody>
          <a:bodyPr wrap="square" rtlCol="0">
            <a:spAutoFit/>
          </a:bodyPr>
          <a:lstStyle/>
          <a:p>
            <a:r>
              <a:rPr lang="en-US" sz="4000" b="1" dirty="0">
                <a:solidFill>
                  <a:schemeClr val="accent1"/>
                </a:solidFill>
                <a:latin typeface="+mj-lt"/>
              </a:rPr>
              <a:t>Patient Experience</a:t>
            </a:r>
          </a:p>
          <a:p>
            <a:r>
              <a:rPr lang="en-US" sz="3200" dirty="0">
                <a:solidFill>
                  <a:schemeClr val="accent1"/>
                </a:solidFill>
              </a:rPr>
              <a:t>Outperformed on all PEX for all quarters presented!</a:t>
            </a:r>
          </a:p>
        </p:txBody>
      </p:sp>
    </p:spTree>
    <p:extLst>
      <p:ext uri="{BB962C8B-B14F-4D97-AF65-F5344CB8AC3E}">
        <p14:creationId xmlns:p14="http://schemas.microsoft.com/office/powerpoint/2010/main" val="3170333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357667" y="425184"/>
            <a:ext cx="10218292" cy="755080"/>
          </a:xfrm>
        </p:spPr>
        <p:txBody>
          <a:bodyPr/>
          <a:lstStyle/>
          <a:p>
            <a:r>
              <a:rPr lang="en-US" sz="4400" b="1" dirty="0">
                <a:solidFill>
                  <a:schemeClr val="accent1"/>
                </a:solidFill>
                <a:latin typeface="+mj-lt"/>
                <a:ea typeface="+mn-ea"/>
                <a:cs typeface="+mn-cs"/>
              </a:rPr>
              <a:t>RN Engagement </a:t>
            </a:r>
            <a:r>
              <a:rPr lang="en-US" sz="3600" dirty="0">
                <a:solidFill>
                  <a:srgbClr val="E57200"/>
                </a:solidFill>
                <a:latin typeface="+mj-lt"/>
              </a:rPr>
              <a:t>(Oct. 2022 Survey)</a:t>
            </a:r>
            <a:endParaRPr lang="en-US" sz="4800" baseline="99000" dirty="0">
              <a:solidFill>
                <a:srgbClr val="E57200"/>
              </a:solidFill>
              <a:latin typeface="+mj-lt"/>
            </a:endParaRPr>
          </a:p>
        </p:txBody>
      </p:sp>
      <p:graphicFrame>
        <p:nvGraphicFramePr>
          <p:cNvPr id="6" name="Group 494"/>
          <p:cNvGraphicFramePr>
            <a:graphicFrameLocks noGrp="1"/>
          </p:cNvGraphicFramePr>
          <p:nvPr>
            <p:extLst>
              <p:ext uri="{D42A27DB-BD31-4B8C-83A1-F6EECF244321}">
                <p14:modId xmlns:p14="http://schemas.microsoft.com/office/powerpoint/2010/main" val="2611325492"/>
              </p:ext>
            </p:extLst>
          </p:nvPr>
        </p:nvGraphicFramePr>
        <p:xfrm>
          <a:off x="959224" y="1289484"/>
          <a:ext cx="10745096" cy="4335787"/>
        </p:xfrm>
        <a:graphic>
          <a:graphicData uri="http://schemas.openxmlformats.org/drawingml/2006/table">
            <a:tbl>
              <a:tblPr/>
              <a:tblGrid>
                <a:gridCol w="4576872">
                  <a:extLst>
                    <a:ext uri="{9D8B030D-6E8A-4147-A177-3AD203B41FA5}">
                      <a16:colId xmlns:a16="http://schemas.microsoft.com/office/drawing/2014/main" val="20000"/>
                    </a:ext>
                  </a:extLst>
                </a:gridCol>
                <a:gridCol w="3279913">
                  <a:extLst>
                    <a:ext uri="{9D8B030D-6E8A-4147-A177-3AD203B41FA5}">
                      <a16:colId xmlns:a16="http://schemas.microsoft.com/office/drawing/2014/main" val="20001"/>
                    </a:ext>
                  </a:extLst>
                </a:gridCol>
                <a:gridCol w="2888311">
                  <a:extLst>
                    <a:ext uri="{9D8B030D-6E8A-4147-A177-3AD203B41FA5}">
                      <a16:colId xmlns:a16="http://schemas.microsoft.com/office/drawing/2014/main" val="20002"/>
                    </a:ext>
                  </a:extLst>
                </a:gridCol>
              </a:tblGrid>
              <a:tr h="857368">
                <a:tc>
                  <a:txBody>
                    <a:bodyPr/>
                    <a:lstStyle/>
                    <a:p>
                      <a:pPr marL="91440" algn="l" fontAlgn="ctr"/>
                      <a:r>
                        <a:rPr kumimoji="0" lang="en-US" sz="1800" b="0" i="0" u="none" strike="noStrike" kern="1200" cap="none" normalizeH="0" baseline="0" dirty="0">
                          <a:ln>
                            <a:noFill/>
                          </a:ln>
                          <a:solidFill>
                            <a:schemeClr val="bg1"/>
                          </a:solidFill>
                          <a:effectLst/>
                          <a:latin typeface="+mj-lt"/>
                          <a:ea typeface="+mn-ea"/>
                          <a:cs typeface="Arial" panose="020B0604020202020204" pitchFamily="34" charset="0"/>
                        </a:rPr>
                        <a:t>ANCC Category*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BAA4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en-US" sz="1800" b="0" i="0" u="none" strike="noStrike" kern="1200" cap="none" normalizeH="0" baseline="0" dirty="0">
                          <a:ln>
                            <a:noFill/>
                          </a:ln>
                          <a:solidFill>
                            <a:schemeClr val="bg1"/>
                          </a:solidFill>
                          <a:effectLst/>
                          <a:latin typeface="+mj-lt"/>
                          <a:ea typeface="+mn-ea"/>
                          <a:cs typeface="Arial" panose="020B0604020202020204" pitchFamily="34" charset="0"/>
                        </a:rPr>
                        <a:t>Number of Units that outperform Jan 2023 Natl </a:t>
                      </a:r>
                      <a:r>
                        <a:rPr kumimoji="0" lang="en-US" sz="1800" b="0" i="0" u="none" strike="noStrike" kern="1200" cap="none" normalizeH="0" baseline="0" dirty="0" err="1">
                          <a:ln>
                            <a:noFill/>
                          </a:ln>
                          <a:solidFill>
                            <a:schemeClr val="bg1"/>
                          </a:solidFill>
                          <a:effectLst/>
                          <a:latin typeface="+mj-lt"/>
                          <a:ea typeface="+mn-ea"/>
                          <a:cs typeface="Arial" panose="020B0604020202020204" pitchFamily="34" charset="0"/>
                        </a:rPr>
                        <a:t>Avg</a:t>
                      </a:r>
                      <a:endParaRPr kumimoji="0" lang="en-US" sz="1800" b="0" i="0" u="none" strike="noStrike" kern="1200" cap="none" normalizeH="0" baseline="0" dirty="0">
                        <a:ln>
                          <a:noFill/>
                        </a:ln>
                        <a:solidFill>
                          <a:schemeClr val="bg1"/>
                        </a:solidFill>
                        <a:effectLst/>
                        <a:latin typeface="+mj-lt"/>
                        <a:ea typeface="+mn-ea"/>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BAA4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en-US" sz="1800" b="0" i="0" u="none" strike="noStrike" kern="1200" cap="none" normalizeH="0" baseline="0" dirty="0">
                          <a:ln>
                            <a:noFill/>
                          </a:ln>
                          <a:solidFill>
                            <a:schemeClr val="bg1"/>
                          </a:solidFill>
                          <a:effectLst/>
                          <a:latin typeface="+mj-lt"/>
                          <a:ea typeface="+mn-ea"/>
                          <a:cs typeface="Arial" panose="020B0604020202020204" pitchFamily="34" charset="0"/>
                        </a:rPr>
                        <a:t>Percent of Units above the Jan 2023 Natl </a:t>
                      </a:r>
                      <a:r>
                        <a:rPr kumimoji="0" lang="en-US" sz="1800" b="0" i="0" u="none" strike="noStrike" kern="1200" cap="none" normalizeH="0" baseline="0" dirty="0" err="1">
                          <a:ln>
                            <a:noFill/>
                          </a:ln>
                          <a:solidFill>
                            <a:schemeClr val="bg1"/>
                          </a:solidFill>
                          <a:effectLst/>
                          <a:latin typeface="+mj-lt"/>
                          <a:ea typeface="+mn-ea"/>
                          <a:cs typeface="Arial" panose="020B0604020202020204" pitchFamily="34" charset="0"/>
                        </a:rPr>
                        <a:t>Avg</a:t>
                      </a:r>
                      <a:endParaRPr kumimoji="0" lang="en-US" sz="1800" b="0" i="0" u="none" strike="noStrike" kern="1200" cap="none" normalizeH="0" baseline="0" dirty="0">
                        <a:ln>
                          <a:noFill/>
                        </a:ln>
                        <a:solidFill>
                          <a:schemeClr val="bg1"/>
                        </a:solidFill>
                        <a:effectLst/>
                        <a:latin typeface="+mj-lt"/>
                        <a:ea typeface="+mn-ea"/>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BAA42"/>
                    </a:solidFill>
                  </a:tcPr>
                </a:tc>
                <a:extLst>
                  <a:ext uri="{0D108BD9-81ED-4DB2-BD59-A6C34878D82A}">
                    <a16:rowId xmlns:a16="http://schemas.microsoft.com/office/drawing/2014/main" val="10000"/>
                  </a:ext>
                </a:extLst>
              </a:tr>
              <a:tr h="496917">
                <a:tc>
                  <a:txBody>
                    <a:bodyPr/>
                    <a:lstStyle/>
                    <a:p>
                      <a:pPr algn="l" fontAlgn="ctr"/>
                      <a:r>
                        <a:rPr lang="en-US" sz="1800" b="1" i="0" u="none" strike="noStrike" dirty="0">
                          <a:solidFill>
                            <a:srgbClr val="000000"/>
                          </a:solidFill>
                          <a:effectLst/>
                          <a:latin typeface="+mn-lt"/>
                        </a:rPr>
                        <a:t>Fundamentals of Quality Nursing Care</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59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59.00%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96917">
                <a:tc>
                  <a:txBody>
                    <a:bodyPr/>
                    <a:lstStyle/>
                    <a:p>
                      <a:pPr algn="l" fontAlgn="ctr"/>
                      <a:r>
                        <a:rPr lang="en-US" sz="1800" b="1" i="0" u="none" strike="noStrike" dirty="0">
                          <a:solidFill>
                            <a:srgbClr val="000000"/>
                          </a:solidFill>
                          <a:effectLst/>
                          <a:latin typeface="+mn-lt"/>
                        </a:rPr>
                        <a:t>Autonomy</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63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63.00%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96917">
                <a:tc>
                  <a:txBody>
                    <a:bodyPr/>
                    <a:lstStyle/>
                    <a:p>
                      <a:pPr algn="l" fontAlgn="ctr"/>
                      <a:r>
                        <a:rPr lang="en-US" sz="1800" b="1" i="0" u="none" strike="noStrike" dirty="0">
                          <a:solidFill>
                            <a:srgbClr val="000000"/>
                          </a:solidFill>
                          <a:effectLst/>
                          <a:latin typeface="+mn-lt"/>
                        </a:rPr>
                        <a:t>Professional Development</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63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63.00%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96917">
                <a:tc>
                  <a:txBody>
                    <a:bodyPr/>
                    <a:lstStyle/>
                    <a:p>
                      <a:pPr algn="l" fontAlgn="ctr"/>
                      <a:r>
                        <a:rPr lang="en-US" sz="1800" b="1" i="0" u="none" strike="noStrike">
                          <a:solidFill>
                            <a:srgbClr val="000000"/>
                          </a:solidFill>
                          <a:effectLst/>
                          <a:latin typeface="+mn-lt"/>
                        </a:rPr>
                        <a:t>Interprofessional Relationships</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57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57.00%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96917">
                <a:tc>
                  <a:txBody>
                    <a:bodyPr/>
                    <a:lstStyle/>
                    <a:p>
                      <a:pPr algn="l" fontAlgn="ctr"/>
                      <a:r>
                        <a:rPr lang="en-US" sz="1800" b="1" i="0" u="none" strike="noStrike" dirty="0">
                          <a:solidFill>
                            <a:srgbClr val="000000"/>
                          </a:solidFill>
                          <a:effectLst/>
                          <a:latin typeface="+mn-lt"/>
                        </a:rPr>
                        <a:t>Leadership Access and Responsiveness</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51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51.00%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96917">
                <a:tc>
                  <a:txBody>
                    <a:bodyPr/>
                    <a:lstStyle/>
                    <a:p>
                      <a:pPr algn="l" fontAlgn="ctr"/>
                      <a:r>
                        <a:rPr lang="en-US" sz="1800" b="1" i="0" u="none" strike="noStrike" dirty="0">
                          <a:solidFill>
                            <a:srgbClr val="000000"/>
                          </a:solidFill>
                          <a:effectLst/>
                          <a:latin typeface="+mn-lt"/>
                        </a:rPr>
                        <a:t>Adequacy of Resources &amp; Staffing</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48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1800" b="1" i="0" u="none" strike="noStrike" dirty="0">
                          <a:solidFill>
                            <a:srgbClr val="000000"/>
                          </a:solidFill>
                          <a:effectLst/>
                          <a:latin typeface="+mn-lt"/>
                        </a:rPr>
                        <a:t>48.00%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96917">
                <a:tc>
                  <a:txBody>
                    <a:bodyPr/>
                    <a:lstStyle/>
                    <a:p>
                      <a:pPr algn="l" fontAlgn="ctr"/>
                      <a:r>
                        <a:rPr lang="en-US" sz="1800" b="1" i="0" u="none" strike="noStrike" dirty="0">
                          <a:solidFill>
                            <a:srgbClr val="000000"/>
                          </a:solidFill>
                          <a:effectLst/>
                          <a:latin typeface="+mn-lt"/>
                        </a:rPr>
                        <a:t>RN to RN Teamwork and Collaboration</a:t>
                      </a:r>
                    </a:p>
                  </a:txBody>
                  <a:tcPr marL="1143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US" sz="1800" b="0" i="0" u="none" strike="noStrike" kern="1200" dirty="0">
                          <a:solidFill>
                            <a:srgbClr val="000000"/>
                          </a:solidFill>
                          <a:effectLst/>
                          <a:latin typeface="+mn-lt"/>
                          <a:ea typeface="+mn-ea"/>
                          <a:cs typeface="+mn-cs"/>
                        </a:rPr>
                        <a:t>61 out of 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sz="2400" b="1" i="0" u="none" strike="noStrike" dirty="0">
                          <a:solidFill>
                            <a:srgbClr val="00AC4E"/>
                          </a:solidFill>
                          <a:effectLst/>
                          <a:latin typeface="+mn-lt"/>
                        </a:rPr>
                        <a:t>61.00%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8" name="TextBox 7"/>
          <p:cNvSpPr txBox="1"/>
          <p:nvPr/>
        </p:nvSpPr>
        <p:spPr>
          <a:xfrm>
            <a:off x="959224" y="5880892"/>
            <a:ext cx="8655934" cy="646331"/>
          </a:xfrm>
          <a:prstGeom prst="rect">
            <a:avLst/>
          </a:prstGeom>
          <a:noFill/>
        </p:spPr>
        <p:txBody>
          <a:bodyPr wrap="square" rtlCol="0">
            <a:spAutoFit/>
          </a:bodyPr>
          <a:lstStyle/>
          <a:p>
            <a:r>
              <a:rPr lang="en-US" dirty="0">
                <a:solidFill>
                  <a:schemeClr val="tx2"/>
                </a:solidFill>
              </a:rPr>
              <a:t>To meet the standard: Outperform on 4 categories</a:t>
            </a:r>
          </a:p>
          <a:p>
            <a:r>
              <a:rPr lang="en-US" dirty="0">
                <a:solidFill>
                  <a:schemeClr val="tx2"/>
                </a:solidFill>
              </a:rPr>
              <a:t>Site Visit Eligibility: Must outperform on 3 to be granted a site visit</a:t>
            </a:r>
          </a:p>
        </p:txBody>
      </p:sp>
    </p:spTree>
    <p:extLst>
      <p:ext uri="{BB962C8B-B14F-4D97-AF65-F5344CB8AC3E}">
        <p14:creationId xmlns:p14="http://schemas.microsoft.com/office/powerpoint/2010/main" val="345042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rcRect/>
          <a:stretch/>
        </p:blipFill>
        <p:spPr>
          <a:xfrm>
            <a:off x="1239585" y="2284512"/>
            <a:ext cx="10548223" cy="3203203"/>
          </a:xfrm>
          <a:prstGeom prst="rect">
            <a:avLst/>
          </a:prstGeom>
          <a:ln w="88900" cap="sq" cmpd="thickThin">
            <a:solidFill>
              <a:srgbClr val="000000"/>
            </a:solidFill>
            <a:prstDash val="solid"/>
            <a:miter lim="800000"/>
          </a:ln>
          <a:effectLst>
            <a:innerShdw blurRad="76200">
              <a:srgbClr val="000000"/>
            </a:innerShdw>
          </a:effectLst>
        </p:spPr>
      </p:pic>
      <p:sp>
        <p:nvSpPr>
          <p:cNvPr id="3" name="Arrow: Down 2">
            <a:extLst>
              <a:ext uri="{FF2B5EF4-FFF2-40B4-BE49-F238E27FC236}">
                <a16:creationId xmlns:a16="http://schemas.microsoft.com/office/drawing/2014/main" id="{81A3CC9E-32E1-4B18-9397-04238788FC20}"/>
              </a:ext>
            </a:extLst>
          </p:cNvPr>
          <p:cNvSpPr/>
          <p:nvPr/>
        </p:nvSpPr>
        <p:spPr>
          <a:xfrm>
            <a:off x="9032709" y="1116668"/>
            <a:ext cx="497941" cy="9868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1FA56E8-9E69-4C69-AD7F-2B229062A421}"/>
              </a:ext>
            </a:extLst>
          </p:cNvPr>
          <p:cNvSpPr txBox="1"/>
          <p:nvPr/>
        </p:nvSpPr>
        <p:spPr>
          <a:xfrm>
            <a:off x="7710902" y="597096"/>
            <a:ext cx="3141553" cy="338554"/>
          </a:xfrm>
          <a:prstGeom prst="rect">
            <a:avLst/>
          </a:prstGeom>
          <a:noFill/>
        </p:spPr>
        <p:txBody>
          <a:bodyPr wrap="square" rtlCol="0">
            <a:spAutoFit/>
          </a:bodyPr>
          <a:lstStyle/>
          <a:p>
            <a:pPr algn="ctr"/>
            <a:r>
              <a:rPr lang="en-US" sz="1600" dirty="0">
                <a:solidFill>
                  <a:schemeClr val="tx2"/>
                </a:solidFill>
                <a:latin typeface="+mj-lt"/>
              </a:rPr>
              <a:t>Document due June 1, 2029!</a:t>
            </a:r>
          </a:p>
        </p:txBody>
      </p:sp>
    </p:spTree>
    <p:extLst>
      <p:ext uri="{BB962C8B-B14F-4D97-AF65-F5344CB8AC3E}">
        <p14:creationId xmlns:p14="http://schemas.microsoft.com/office/powerpoint/2010/main" val="2467473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B99208-2823-4969-B4B7-12CED0F009D6}"/>
              </a:ext>
            </a:extLst>
          </p:cNvPr>
          <p:cNvPicPr>
            <a:picLocks noChangeAspect="1"/>
          </p:cNvPicPr>
          <p:nvPr/>
        </p:nvPicPr>
        <p:blipFill>
          <a:blip r:embed="rId3"/>
          <a:stretch>
            <a:fillRect/>
          </a:stretch>
        </p:blipFill>
        <p:spPr>
          <a:xfrm>
            <a:off x="1004263" y="622140"/>
            <a:ext cx="6066947" cy="5613721"/>
          </a:xfrm>
          <a:prstGeom prst="rect">
            <a:avLst/>
          </a:prstGeom>
          <a:ln w="38100">
            <a:solidFill>
              <a:schemeClr val="accent1"/>
            </a:solidFill>
          </a:ln>
        </p:spPr>
      </p:pic>
      <p:sp>
        <p:nvSpPr>
          <p:cNvPr id="6" name="TextBox 5">
            <a:extLst>
              <a:ext uri="{FF2B5EF4-FFF2-40B4-BE49-F238E27FC236}">
                <a16:creationId xmlns:a16="http://schemas.microsoft.com/office/drawing/2014/main" id="{8B288D6C-0B3B-47DF-B9C1-1388A8FD5BAA}"/>
              </a:ext>
            </a:extLst>
          </p:cNvPr>
          <p:cNvSpPr txBox="1"/>
          <p:nvPr/>
        </p:nvSpPr>
        <p:spPr>
          <a:xfrm>
            <a:off x="7210400" y="1628507"/>
            <a:ext cx="4981600" cy="3600986"/>
          </a:xfrm>
          <a:prstGeom prst="rect">
            <a:avLst/>
          </a:prstGeom>
          <a:noFill/>
        </p:spPr>
        <p:txBody>
          <a:bodyPr wrap="square">
            <a:spAutoFit/>
          </a:bodyPr>
          <a:lstStyle/>
          <a:p>
            <a:r>
              <a:rPr lang="en-US" sz="2400" b="0" i="0" dirty="0">
                <a:solidFill>
                  <a:schemeClr val="tx2"/>
                </a:solidFill>
                <a:effectLst/>
                <a:latin typeface="+mj-lt"/>
              </a:rPr>
              <a:t>By the numbers:</a:t>
            </a:r>
          </a:p>
          <a:p>
            <a:pPr marL="182880" algn="l">
              <a:spcBef>
                <a:spcPts val="600"/>
              </a:spcBef>
            </a:pPr>
            <a:r>
              <a:rPr lang="en-US" sz="2000" b="1" i="0" dirty="0">
                <a:solidFill>
                  <a:schemeClr val="tx2"/>
                </a:solidFill>
                <a:effectLst/>
                <a:latin typeface="Franklin Gothic Book" panose="020B0503020102020204" pitchFamily="34" charset="0"/>
              </a:rPr>
              <a:t>91</a:t>
            </a:r>
            <a:r>
              <a:rPr lang="en-US" b="1" i="0" dirty="0">
                <a:solidFill>
                  <a:schemeClr val="tx2"/>
                </a:solidFill>
                <a:effectLst/>
                <a:latin typeface="Franklin Gothic Book" panose="020B0503020102020204" pitchFamily="34" charset="0"/>
              </a:rPr>
              <a:t> </a:t>
            </a:r>
            <a:r>
              <a:rPr lang="en-US" b="0" i="0" dirty="0">
                <a:solidFill>
                  <a:schemeClr val="tx2"/>
                </a:solidFill>
                <a:effectLst/>
                <a:latin typeface="Franklin Gothic Book" panose="020B0503020102020204" pitchFamily="34" charset="0"/>
              </a:rPr>
              <a:t>required standards</a:t>
            </a:r>
          </a:p>
          <a:p>
            <a:pPr marL="182880" algn="l">
              <a:spcBef>
                <a:spcPts val="600"/>
              </a:spcBef>
            </a:pPr>
            <a:r>
              <a:rPr lang="en-US" sz="2000" b="1" i="0" dirty="0">
                <a:solidFill>
                  <a:schemeClr val="tx2"/>
                </a:solidFill>
                <a:effectLst/>
                <a:latin typeface="Franklin Gothic Book" panose="020B0503020102020204" pitchFamily="34" charset="0"/>
              </a:rPr>
              <a:t>735</a:t>
            </a:r>
            <a:r>
              <a:rPr lang="en-US" b="1" i="0" dirty="0">
                <a:solidFill>
                  <a:schemeClr val="tx2"/>
                </a:solidFill>
                <a:effectLst/>
                <a:latin typeface="Franklin Gothic Book" panose="020B0503020102020204" pitchFamily="34" charset="0"/>
              </a:rPr>
              <a:t> </a:t>
            </a:r>
            <a:r>
              <a:rPr lang="en-US" b="0" i="0" dirty="0">
                <a:solidFill>
                  <a:schemeClr val="tx2"/>
                </a:solidFill>
                <a:effectLst/>
                <a:latin typeface="Franklin Gothic Book" panose="020B0503020102020204" pitchFamily="34" charset="0"/>
              </a:rPr>
              <a:t>pages of written narrative </a:t>
            </a:r>
          </a:p>
          <a:p>
            <a:pPr marL="182880" algn="l">
              <a:spcBef>
                <a:spcPts val="600"/>
              </a:spcBef>
            </a:pPr>
            <a:r>
              <a:rPr lang="en-US" sz="2000" b="1" i="0" dirty="0">
                <a:solidFill>
                  <a:schemeClr val="tx2"/>
                </a:solidFill>
                <a:effectLst/>
                <a:latin typeface="Franklin Gothic Book" panose="020B0503020102020204" pitchFamily="34" charset="0"/>
              </a:rPr>
              <a:t>436</a:t>
            </a:r>
            <a:r>
              <a:rPr lang="en-US" b="1" i="0" dirty="0">
                <a:solidFill>
                  <a:schemeClr val="tx2"/>
                </a:solidFill>
                <a:effectLst/>
                <a:latin typeface="Franklin Gothic Book" panose="020B0503020102020204" pitchFamily="34" charset="0"/>
              </a:rPr>
              <a:t> </a:t>
            </a:r>
            <a:r>
              <a:rPr lang="en-US" b="0" i="0" dirty="0">
                <a:solidFill>
                  <a:schemeClr val="tx2"/>
                </a:solidFill>
                <a:effectLst/>
                <a:latin typeface="Franklin Gothic Book" panose="020B0503020102020204" pitchFamily="34" charset="0"/>
              </a:rPr>
              <a:t>team members featured in the narratives </a:t>
            </a:r>
          </a:p>
          <a:p>
            <a:pPr marL="182880" algn="l">
              <a:spcBef>
                <a:spcPts val="600"/>
              </a:spcBef>
            </a:pPr>
            <a:r>
              <a:rPr lang="en-US" sz="2000" b="1" i="0" dirty="0">
                <a:solidFill>
                  <a:schemeClr val="tx2"/>
                </a:solidFill>
                <a:effectLst/>
                <a:latin typeface="Franklin Gothic Book" panose="020B0503020102020204" pitchFamily="34" charset="0"/>
              </a:rPr>
              <a:t>2704</a:t>
            </a:r>
            <a:r>
              <a:rPr lang="en-US" b="0" i="0" dirty="0">
                <a:solidFill>
                  <a:schemeClr val="tx2"/>
                </a:solidFill>
                <a:effectLst/>
                <a:latin typeface="Franklin Gothic Book" panose="020B0503020102020204" pitchFamily="34" charset="0"/>
              </a:rPr>
              <a:t> pages of supporting evidence</a:t>
            </a:r>
          </a:p>
          <a:p>
            <a:pPr marL="182880" algn="l">
              <a:spcBef>
                <a:spcPts val="600"/>
              </a:spcBef>
            </a:pPr>
            <a:r>
              <a:rPr lang="en-US" sz="2000" b="1" i="0" dirty="0">
                <a:solidFill>
                  <a:schemeClr val="tx2"/>
                </a:solidFill>
                <a:effectLst/>
                <a:latin typeface="Franklin Gothic Book" panose="020B0503020102020204" pitchFamily="34" charset="0"/>
              </a:rPr>
              <a:t>418</a:t>
            </a:r>
            <a:r>
              <a:rPr lang="en-US" b="1" i="0" dirty="0">
                <a:solidFill>
                  <a:schemeClr val="tx2"/>
                </a:solidFill>
                <a:effectLst/>
                <a:latin typeface="Franklin Gothic Book" panose="020B0503020102020204" pitchFamily="34" charset="0"/>
              </a:rPr>
              <a:t> </a:t>
            </a:r>
            <a:r>
              <a:rPr lang="en-US" b="0" i="0" dirty="0">
                <a:solidFill>
                  <a:schemeClr val="tx2"/>
                </a:solidFill>
                <a:effectLst/>
                <a:latin typeface="Franklin Gothic Book" panose="020B0503020102020204" pitchFamily="34" charset="0"/>
              </a:rPr>
              <a:t>graphs </a:t>
            </a:r>
          </a:p>
          <a:p>
            <a:pPr marL="182880" algn="l">
              <a:spcBef>
                <a:spcPts val="600"/>
              </a:spcBef>
            </a:pPr>
            <a:endParaRPr lang="en-US" b="0" i="0" dirty="0">
              <a:solidFill>
                <a:schemeClr val="tx2"/>
              </a:solidFill>
              <a:effectLst/>
              <a:latin typeface="Franklin Gothic Book" panose="020B0503020102020204" pitchFamily="34" charset="0"/>
            </a:endParaRPr>
          </a:p>
          <a:p>
            <a:pPr algn="l">
              <a:buFont typeface="Arial" panose="020B0604020202020204" pitchFamily="34" charset="0"/>
              <a:buChar char="•"/>
            </a:pPr>
            <a:endParaRPr lang="en-US" sz="1600" dirty="0">
              <a:solidFill>
                <a:schemeClr val="accent2"/>
              </a:solidFill>
              <a:latin typeface="Franklin Gothic Book" panose="020B0503020102020204" pitchFamily="34" charset="0"/>
            </a:endParaRPr>
          </a:p>
          <a:p>
            <a:pPr algn="ctr"/>
            <a:r>
              <a:rPr lang="en-US" sz="2400" b="0" i="0" dirty="0">
                <a:solidFill>
                  <a:schemeClr val="accent2"/>
                </a:solidFill>
                <a:effectLst/>
                <a:latin typeface="Franklin Gothic Book" panose="020B0503020102020204" pitchFamily="34" charset="0"/>
                <a:hlinkClick r:id="rId4"/>
              </a:rPr>
              <a:t>www.UVAHealthUMCmagnet.com</a:t>
            </a:r>
            <a:r>
              <a:rPr lang="en-US" sz="2400" b="0" i="0" dirty="0">
                <a:solidFill>
                  <a:schemeClr val="accent2"/>
                </a:solidFill>
                <a:effectLst/>
                <a:latin typeface="Franklin Gothic Book" panose="020B0503020102020204" pitchFamily="34" charset="0"/>
              </a:rPr>
              <a:t> </a:t>
            </a:r>
          </a:p>
          <a:p>
            <a:pPr algn="l"/>
            <a:endParaRPr lang="en-US" sz="1600" b="0" i="0" dirty="0">
              <a:solidFill>
                <a:schemeClr val="accent2"/>
              </a:solidFill>
              <a:effectLst/>
              <a:latin typeface="Franklin Gothic Book" panose="020B0503020102020204" pitchFamily="34" charset="0"/>
            </a:endParaRPr>
          </a:p>
        </p:txBody>
      </p:sp>
    </p:spTree>
    <p:extLst>
      <p:ext uri="{BB962C8B-B14F-4D97-AF65-F5344CB8AC3E}">
        <p14:creationId xmlns:p14="http://schemas.microsoft.com/office/powerpoint/2010/main" val="1128608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5872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1689653" y="1758348"/>
            <a:ext cx="9640956" cy="397859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0000"/>
              </a:lnSpc>
            </a:pPr>
            <a:r>
              <a:rPr lang="en-US" sz="3200" dirty="0">
                <a:solidFill>
                  <a:schemeClr val="tx2"/>
                </a:solidFill>
              </a:rPr>
              <a:t>The Magnet Recognition Program</a:t>
            </a:r>
            <a:r>
              <a:rPr lang="en-US" sz="3200" baseline="30000" dirty="0">
                <a:solidFill>
                  <a:schemeClr val="tx2"/>
                </a:solidFill>
              </a:rPr>
              <a:t>®</a:t>
            </a:r>
            <a:r>
              <a:rPr lang="en-US" sz="3200" dirty="0">
                <a:solidFill>
                  <a:schemeClr val="tx2"/>
                </a:solidFill>
              </a:rPr>
              <a:t> recognizes health care organizations for </a:t>
            </a:r>
            <a:r>
              <a:rPr lang="en-US" sz="3200" dirty="0">
                <a:solidFill>
                  <a:schemeClr val="tx2"/>
                </a:solidFill>
                <a:latin typeface="+mj-lt"/>
              </a:rPr>
              <a:t>quality patient care</a:t>
            </a:r>
            <a:r>
              <a:rPr lang="en-US" sz="3200" b="1" dirty="0">
                <a:solidFill>
                  <a:schemeClr val="tx2"/>
                </a:solidFill>
              </a:rPr>
              <a:t>, </a:t>
            </a:r>
            <a:r>
              <a:rPr lang="en-US" sz="3200" dirty="0">
                <a:solidFill>
                  <a:schemeClr val="tx2"/>
                </a:solidFill>
                <a:latin typeface="+mj-lt"/>
              </a:rPr>
              <a:t>interdisciplinary collaboration, nursing excellence </a:t>
            </a:r>
            <a:r>
              <a:rPr lang="en-US" sz="3200" dirty="0">
                <a:solidFill>
                  <a:schemeClr val="tx2"/>
                </a:solidFill>
              </a:rPr>
              <a:t>and</a:t>
            </a:r>
            <a:r>
              <a:rPr lang="en-US" sz="3200" b="1" dirty="0">
                <a:solidFill>
                  <a:schemeClr val="tx2"/>
                </a:solidFill>
              </a:rPr>
              <a:t> </a:t>
            </a:r>
            <a:r>
              <a:rPr lang="en-US" sz="3200" dirty="0">
                <a:solidFill>
                  <a:schemeClr val="tx2"/>
                </a:solidFill>
                <a:latin typeface="+mj-lt"/>
              </a:rPr>
              <a:t>innovations in professional nursing practice</a:t>
            </a:r>
            <a:r>
              <a:rPr lang="en-US" sz="3200" dirty="0">
                <a:solidFill>
                  <a:schemeClr val="tx2"/>
                </a:solidFill>
              </a:rPr>
              <a:t>. Developed by the American Nurses Credentialing Center (ANCC), Magnet</a:t>
            </a:r>
            <a:r>
              <a:rPr lang="en-US" sz="3200" baseline="30000" dirty="0">
                <a:solidFill>
                  <a:schemeClr val="tx2"/>
                </a:solidFill>
              </a:rPr>
              <a:t>®</a:t>
            </a:r>
            <a:r>
              <a:rPr lang="en-US" sz="3200" dirty="0">
                <a:solidFill>
                  <a:schemeClr val="tx2"/>
                </a:solidFill>
              </a:rPr>
              <a:t> is the leading source of successful nursing practices and strategies worldwide.</a:t>
            </a:r>
          </a:p>
          <a:p>
            <a:pPr>
              <a:lnSpc>
                <a:spcPct val="110000"/>
              </a:lnSpc>
            </a:pPr>
            <a:endParaRPr lang="en-US" dirty="0">
              <a:solidFill>
                <a:schemeClr val="tx2"/>
              </a:solidFill>
            </a:endParaRPr>
          </a:p>
        </p:txBody>
      </p:sp>
      <p:sp>
        <p:nvSpPr>
          <p:cNvPr id="4" name="Title 1">
            <a:extLst>
              <a:ext uri="{FF2B5EF4-FFF2-40B4-BE49-F238E27FC236}">
                <a16:creationId xmlns:a16="http://schemas.microsoft.com/office/drawing/2014/main" id="{41C20F87-809F-43A5-9CB4-0D7840A23441}"/>
              </a:ext>
            </a:extLst>
          </p:cNvPr>
          <p:cNvSpPr txBox="1">
            <a:spLocks/>
          </p:cNvSpPr>
          <p:nvPr/>
        </p:nvSpPr>
        <p:spPr>
          <a:xfrm>
            <a:off x="1494132" y="639612"/>
            <a:ext cx="10218292" cy="75508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4800" b="1" dirty="0">
                <a:solidFill>
                  <a:srgbClr val="E57200"/>
                </a:solidFill>
                <a:latin typeface="+mj-lt"/>
              </a:rPr>
              <a:t>Magnet</a:t>
            </a:r>
            <a:r>
              <a:rPr lang="en-US" sz="4800" baseline="30000" dirty="0">
                <a:solidFill>
                  <a:srgbClr val="E57200"/>
                </a:solidFill>
                <a:latin typeface="+mj-lt"/>
              </a:rPr>
              <a:t>®</a:t>
            </a:r>
            <a:r>
              <a:rPr lang="en-US" sz="4800" b="1" dirty="0">
                <a:solidFill>
                  <a:srgbClr val="E57200"/>
                </a:solidFill>
                <a:latin typeface="+mj-lt"/>
              </a:rPr>
              <a:t> | What is it?</a:t>
            </a:r>
            <a:endParaRPr lang="en-US" sz="4800" b="1" baseline="99000" dirty="0">
              <a:solidFill>
                <a:srgbClr val="E57200"/>
              </a:solidFill>
              <a:latin typeface="+mj-lt"/>
            </a:endParaRPr>
          </a:p>
        </p:txBody>
      </p:sp>
    </p:spTree>
    <p:extLst>
      <p:ext uri="{BB962C8B-B14F-4D97-AF65-F5344CB8AC3E}">
        <p14:creationId xmlns:p14="http://schemas.microsoft.com/office/powerpoint/2010/main" val="61894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1494132" y="1542789"/>
            <a:ext cx="9925929" cy="4043907"/>
          </a:xfrm>
        </p:spPr>
        <p:txBody>
          <a:bodyPr/>
          <a:lstStyle/>
          <a:p>
            <a:pPr marL="342900" lvl="0" indent="-342900">
              <a:spcBef>
                <a:spcPts val="600"/>
              </a:spcBef>
              <a:buFont typeface="Arial"/>
              <a:buChar char="•"/>
            </a:pPr>
            <a:r>
              <a:rPr lang="en-US" sz="2800" dirty="0">
                <a:solidFill>
                  <a:schemeClr val="tx2"/>
                </a:solidFill>
                <a:latin typeface="Franklin Gothic Book" panose="020B0503020102020204" pitchFamily="34" charset="0"/>
              </a:rPr>
              <a:t>1980s nursing “shortage”</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Task Force created to study the hospitals that were recruiting and retaining like “magnets”</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41 hospitals included</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14 common themes that became the “14 Forces of Magnetism</a:t>
            </a:r>
            <a:r>
              <a:rPr lang="en-US" sz="2800" baseline="30000" dirty="0">
                <a:solidFill>
                  <a:schemeClr val="tx2"/>
                </a:solidFill>
                <a:latin typeface="Franklin Gothic Book" panose="020B0503020102020204" pitchFamily="34" charset="0"/>
              </a:rPr>
              <a:t>®</a:t>
            </a:r>
            <a:r>
              <a:rPr lang="en-US" sz="2800" dirty="0">
                <a:solidFill>
                  <a:schemeClr val="tx2"/>
                </a:solidFill>
                <a:latin typeface="Franklin Gothic Book" panose="020B0503020102020204" pitchFamily="34" charset="0"/>
              </a:rPr>
              <a:t> Model”</a:t>
            </a:r>
          </a:p>
          <a:p>
            <a:pPr marL="914400" lvl="1" indent="-347472">
              <a:spcBef>
                <a:spcPts val="600"/>
              </a:spcBef>
              <a:buFont typeface="Arial"/>
              <a:buChar char="–"/>
            </a:pPr>
            <a:r>
              <a:rPr lang="en-US" sz="2800" dirty="0">
                <a:solidFill>
                  <a:schemeClr val="tx2"/>
                </a:solidFill>
                <a:latin typeface="Franklin Gothic Book" panose="020B0503020102020204" pitchFamily="34" charset="0"/>
              </a:rPr>
              <a:t>2006 UVA Designation Model</a:t>
            </a:r>
          </a:p>
          <a:p>
            <a:pPr>
              <a:spcBef>
                <a:spcPts val="600"/>
              </a:spcBef>
            </a:pPr>
            <a:endParaRPr lang="en-US" dirty="0">
              <a:solidFill>
                <a:schemeClr val="tx2"/>
              </a:solidFill>
            </a:endParaRPr>
          </a:p>
        </p:txBody>
      </p:sp>
      <p:sp>
        <p:nvSpPr>
          <p:cNvPr id="5" name="Title 1">
            <a:extLst>
              <a:ext uri="{FF2B5EF4-FFF2-40B4-BE49-F238E27FC236}">
                <a16:creationId xmlns:a16="http://schemas.microsoft.com/office/drawing/2014/main" id="{D199D404-12AA-460F-94BB-FA89D477701F}"/>
              </a:ext>
            </a:extLst>
          </p:cNvPr>
          <p:cNvSpPr txBox="1">
            <a:spLocks/>
          </p:cNvSpPr>
          <p:nvPr/>
        </p:nvSpPr>
        <p:spPr>
          <a:xfrm>
            <a:off x="1494132" y="639612"/>
            <a:ext cx="10218292" cy="75508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4800" b="1" dirty="0">
                <a:solidFill>
                  <a:srgbClr val="E57200"/>
                </a:solidFill>
                <a:latin typeface="+mj-lt"/>
              </a:rPr>
              <a:t>Magnet</a:t>
            </a:r>
            <a:r>
              <a:rPr lang="en-US" sz="4800" b="1" baseline="30000" dirty="0">
                <a:solidFill>
                  <a:srgbClr val="E57200"/>
                </a:solidFill>
                <a:latin typeface="+mj-lt"/>
              </a:rPr>
              <a:t>®</a:t>
            </a:r>
            <a:r>
              <a:rPr lang="en-US" sz="4800" b="1" dirty="0">
                <a:solidFill>
                  <a:srgbClr val="E57200"/>
                </a:solidFill>
                <a:latin typeface="+mj-lt"/>
              </a:rPr>
              <a:t> | How did it start?</a:t>
            </a:r>
            <a:endParaRPr lang="en-US" sz="4800" b="1" baseline="99000" dirty="0">
              <a:solidFill>
                <a:srgbClr val="E57200"/>
              </a:solidFill>
              <a:latin typeface="+mj-lt"/>
            </a:endParaRPr>
          </a:p>
        </p:txBody>
      </p:sp>
    </p:spTree>
    <p:extLst>
      <p:ext uri="{BB962C8B-B14F-4D97-AF65-F5344CB8AC3E}">
        <p14:creationId xmlns:p14="http://schemas.microsoft.com/office/powerpoint/2010/main" val="2699093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0"/>
          </p:nvPr>
        </p:nvSpPr>
        <p:spPr>
          <a:xfrm>
            <a:off x="1494132" y="1640457"/>
            <a:ext cx="8963147" cy="4581437"/>
          </a:xfrm>
        </p:spPr>
        <p:txBody>
          <a:bodyPr/>
          <a:lstStyle/>
          <a:p>
            <a:pPr marL="342900" lvl="0" indent="-342900">
              <a:spcBef>
                <a:spcPts val="600"/>
              </a:spcBef>
              <a:buFont typeface="Arial"/>
              <a:buChar char="•"/>
            </a:pPr>
            <a:r>
              <a:rPr lang="en-US" sz="2800" dirty="0">
                <a:solidFill>
                  <a:schemeClr val="tx2"/>
                </a:solidFill>
                <a:latin typeface="Franklin Gothic Book" panose="020B0503020102020204" pitchFamily="34" charset="0"/>
              </a:rPr>
              <a:t>2008 Magnet</a:t>
            </a:r>
            <a:r>
              <a:rPr lang="en-US" sz="2800" baseline="30000" dirty="0">
                <a:solidFill>
                  <a:schemeClr val="tx2"/>
                </a:solidFill>
                <a:latin typeface="Franklin Gothic Book" panose="020B0503020102020204" pitchFamily="34" charset="0"/>
              </a:rPr>
              <a:t>®</a:t>
            </a:r>
            <a:r>
              <a:rPr lang="en-US" sz="2800" dirty="0">
                <a:solidFill>
                  <a:schemeClr val="tx2"/>
                </a:solidFill>
                <a:latin typeface="Franklin Gothic Book" panose="020B0503020102020204" pitchFamily="34" charset="0"/>
              </a:rPr>
              <a:t> Manual was simplified to 5 components</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Revised to include quality data</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Nurse Sensitive Clinical Indicators</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Patient Satisfaction</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RN Engagement/Satisfaction</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Revised every 4 years based on analysis and evidence</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UVA Health University Medical Center designations:</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2006</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2015</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2020</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2025</a:t>
            </a:r>
            <a:endParaRPr lang="en-US" sz="2800" dirty="0">
              <a:solidFill>
                <a:schemeClr val="tx2"/>
              </a:solidFill>
              <a:latin typeface="Franklin Gothic Book" panose="020B0503020102020204" pitchFamily="34" charset="0"/>
            </a:endParaRPr>
          </a:p>
        </p:txBody>
      </p:sp>
      <p:sp>
        <p:nvSpPr>
          <p:cNvPr id="4" name="Title 1">
            <a:extLst>
              <a:ext uri="{FF2B5EF4-FFF2-40B4-BE49-F238E27FC236}">
                <a16:creationId xmlns:a16="http://schemas.microsoft.com/office/drawing/2014/main" id="{33A08E91-6A55-4057-AAD1-5275768829EA}"/>
              </a:ext>
            </a:extLst>
          </p:cNvPr>
          <p:cNvSpPr txBox="1">
            <a:spLocks/>
          </p:cNvSpPr>
          <p:nvPr/>
        </p:nvSpPr>
        <p:spPr>
          <a:xfrm>
            <a:off x="1494132" y="639612"/>
            <a:ext cx="10218292" cy="75508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4800" b="1" dirty="0">
                <a:solidFill>
                  <a:srgbClr val="E57200"/>
                </a:solidFill>
                <a:latin typeface="+mj-lt"/>
              </a:rPr>
              <a:t>Evolution of Magnet</a:t>
            </a:r>
            <a:r>
              <a:rPr lang="en-US" sz="4800" baseline="30000" dirty="0">
                <a:solidFill>
                  <a:srgbClr val="E57200"/>
                </a:solidFill>
                <a:latin typeface="+mj-lt"/>
              </a:rPr>
              <a:t>®</a:t>
            </a:r>
            <a:endParaRPr lang="en-US" sz="4800" baseline="99000" dirty="0">
              <a:solidFill>
                <a:srgbClr val="E57200"/>
              </a:solidFill>
              <a:latin typeface="+mj-lt"/>
            </a:endParaRPr>
          </a:p>
        </p:txBody>
      </p:sp>
    </p:spTree>
    <p:extLst>
      <p:ext uri="{BB962C8B-B14F-4D97-AF65-F5344CB8AC3E}">
        <p14:creationId xmlns:p14="http://schemas.microsoft.com/office/powerpoint/2010/main" val="244339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494132" y="639612"/>
            <a:ext cx="10218292" cy="755080"/>
          </a:xfrm>
        </p:spPr>
        <p:txBody>
          <a:bodyPr/>
          <a:lstStyle/>
          <a:p>
            <a:r>
              <a:rPr lang="en-US" sz="4800" b="1" dirty="0">
                <a:solidFill>
                  <a:srgbClr val="E57200"/>
                </a:solidFill>
                <a:latin typeface="+mj-lt"/>
              </a:rPr>
              <a:t>Why bother?</a:t>
            </a:r>
            <a:endParaRPr lang="en-US" sz="4800" b="1" baseline="99000" dirty="0">
              <a:solidFill>
                <a:srgbClr val="E57200"/>
              </a:solidFill>
              <a:latin typeface="+mj-lt"/>
            </a:endParaRPr>
          </a:p>
        </p:txBody>
      </p:sp>
      <p:sp>
        <p:nvSpPr>
          <p:cNvPr id="6" name="Text Placeholder 2"/>
          <p:cNvSpPr>
            <a:spLocks noGrp="1"/>
          </p:cNvSpPr>
          <p:nvPr>
            <p:ph type="body" sz="quarter" idx="10"/>
          </p:nvPr>
        </p:nvSpPr>
        <p:spPr>
          <a:xfrm>
            <a:off x="1494132" y="1590261"/>
            <a:ext cx="10294590" cy="4263369"/>
          </a:xfrm>
        </p:spPr>
        <p:txBody>
          <a:bodyPr/>
          <a:lstStyle/>
          <a:p>
            <a:pPr marL="342900" lvl="0" indent="-342900">
              <a:spcBef>
                <a:spcPts val="600"/>
              </a:spcBef>
              <a:buFont typeface="Arial"/>
              <a:buChar char="•"/>
            </a:pPr>
            <a:r>
              <a:rPr lang="en-US" sz="2800" dirty="0">
                <a:solidFill>
                  <a:schemeClr val="tx2"/>
                </a:solidFill>
                <a:latin typeface="Franklin Gothic Book" panose="020B0503020102020204" pitchFamily="34" charset="0"/>
              </a:rPr>
              <a:t>Best </a:t>
            </a:r>
            <a:r>
              <a:rPr lang="en-US" sz="2800" b="1" i="1" dirty="0">
                <a:solidFill>
                  <a:schemeClr val="tx2"/>
                </a:solidFill>
                <a:latin typeface="Franklin Gothic Book" panose="020B0503020102020204" pitchFamily="34" charset="0"/>
              </a:rPr>
              <a:t>evidence based model </a:t>
            </a:r>
            <a:r>
              <a:rPr lang="en-US" sz="2800" dirty="0">
                <a:solidFill>
                  <a:schemeClr val="tx2"/>
                </a:solidFill>
                <a:latin typeface="Franklin Gothic Book" panose="020B0503020102020204" pitchFamily="34" charset="0"/>
              </a:rPr>
              <a:t>for highly professional nursing practice environment</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Clinical Excellence/Innovations</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Collaboration</a:t>
            </a:r>
          </a:p>
          <a:p>
            <a:pPr marL="1097280" lvl="1" indent="-347472" defTabSz="457200">
              <a:spcBef>
                <a:spcPts val="600"/>
              </a:spcBef>
              <a:buFont typeface="Arial"/>
              <a:buChar char="–"/>
              <a:defRPr/>
            </a:pPr>
            <a:r>
              <a:rPr lang="en-US" sz="2800" dirty="0">
                <a:solidFill>
                  <a:schemeClr val="tx2"/>
                </a:solidFill>
                <a:latin typeface="Franklin Gothic Book" panose="020B0503020102020204" pitchFamily="34" charset="0"/>
              </a:rPr>
              <a:t>Professional Development</a:t>
            </a:r>
          </a:p>
          <a:p>
            <a:pPr marL="342900" indent="-342900">
              <a:spcBef>
                <a:spcPts val="600"/>
              </a:spcBef>
              <a:buFont typeface="Arial"/>
              <a:buChar char="•"/>
            </a:pPr>
            <a:r>
              <a:rPr lang="en-US" sz="2800" dirty="0">
                <a:solidFill>
                  <a:schemeClr val="tx2"/>
                </a:solidFill>
                <a:latin typeface="Franklin Gothic Book" panose="020B0503020102020204" pitchFamily="34" charset="0"/>
              </a:rPr>
              <a:t>Attract and retain!</a:t>
            </a:r>
          </a:p>
          <a:p>
            <a:pPr marL="342900" lvl="0" indent="-342900">
              <a:spcBef>
                <a:spcPts val="600"/>
              </a:spcBef>
              <a:buFont typeface="Arial"/>
              <a:buChar char="•"/>
            </a:pPr>
            <a:r>
              <a:rPr lang="en-US" sz="2800" dirty="0">
                <a:solidFill>
                  <a:schemeClr val="tx2"/>
                </a:solidFill>
                <a:latin typeface="Franklin Gothic Book" panose="020B0503020102020204" pitchFamily="34" charset="0"/>
              </a:rPr>
              <a:t>Commitment to Magnet</a:t>
            </a:r>
            <a:r>
              <a:rPr lang="en-US" sz="2800" baseline="30000" dirty="0">
                <a:solidFill>
                  <a:schemeClr val="tx2"/>
                </a:solidFill>
                <a:latin typeface="Franklin Gothic Book" panose="020B0503020102020204" pitchFamily="34" charset="0"/>
              </a:rPr>
              <a:t>®</a:t>
            </a:r>
            <a:r>
              <a:rPr lang="en-US" sz="2800" dirty="0">
                <a:solidFill>
                  <a:schemeClr val="tx2"/>
                </a:solidFill>
                <a:latin typeface="Franklin Gothic Book" panose="020B0503020102020204" pitchFamily="34" charset="0"/>
              </a:rPr>
              <a:t> principles leads to excellent outcomes</a:t>
            </a:r>
            <a:endParaRPr lang="en-US" sz="1000" dirty="0">
              <a:solidFill>
                <a:schemeClr val="tx2"/>
              </a:solidFill>
              <a:latin typeface="Franklin Gothic Book" panose="020B0503020102020204" pitchFamily="34" charset="0"/>
            </a:endParaRPr>
          </a:p>
          <a:p>
            <a:pPr marL="342900" lvl="0" indent="-342900">
              <a:spcBef>
                <a:spcPts val="600"/>
              </a:spcBef>
              <a:buFont typeface="Arial"/>
              <a:buChar char="•"/>
            </a:pPr>
            <a:r>
              <a:rPr lang="en-US" sz="2800" dirty="0">
                <a:solidFill>
                  <a:schemeClr val="tx2"/>
                </a:solidFill>
                <a:latin typeface="Franklin Gothic Book" panose="020B0503020102020204" pitchFamily="34" charset="0"/>
              </a:rPr>
              <a:t>Makes good business sense!</a:t>
            </a:r>
            <a:endParaRPr lang="en-US" sz="1600" dirty="0">
              <a:solidFill>
                <a:schemeClr val="tx2"/>
              </a:solidFill>
            </a:endParaRPr>
          </a:p>
        </p:txBody>
      </p:sp>
    </p:spTree>
    <p:extLst>
      <p:ext uri="{BB962C8B-B14F-4D97-AF65-F5344CB8AC3E}">
        <p14:creationId xmlns:p14="http://schemas.microsoft.com/office/powerpoint/2010/main" val="577192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494132" y="639612"/>
            <a:ext cx="10218292" cy="755080"/>
          </a:xfrm>
        </p:spPr>
        <p:txBody>
          <a:bodyPr/>
          <a:lstStyle/>
          <a:p>
            <a:r>
              <a:rPr lang="en-US" sz="4800" b="1" dirty="0">
                <a:solidFill>
                  <a:srgbClr val="E57200"/>
                </a:solidFill>
                <a:latin typeface="+mj-lt"/>
              </a:rPr>
              <a:t>Process</a:t>
            </a:r>
            <a:endParaRPr lang="en-US" sz="4800" b="1" baseline="99000" dirty="0">
              <a:solidFill>
                <a:srgbClr val="E57200"/>
              </a:solidFill>
              <a:latin typeface="+mj-lt"/>
            </a:endParaRPr>
          </a:p>
        </p:txBody>
      </p:sp>
      <p:pic>
        <p:nvPicPr>
          <p:cNvPr id="5" name="Picture 4"/>
          <p:cNvPicPr>
            <a:picLocks noChangeAspect="1"/>
          </p:cNvPicPr>
          <p:nvPr/>
        </p:nvPicPr>
        <p:blipFill>
          <a:blip r:embed="rId3"/>
          <a:stretch>
            <a:fillRect/>
          </a:stretch>
        </p:blipFill>
        <p:spPr>
          <a:xfrm>
            <a:off x="1220478" y="2121412"/>
            <a:ext cx="3685964" cy="2764473"/>
          </a:xfrm>
          <a:prstGeom prst="rect">
            <a:avLst/>
          </a:prstGeom>
        </p:spPr>
      </p:pic>
      <p:sp>
        <p:nvSpPr>
          <p:cNvPr id="8" name="Text Placeholder 2"/>
          <p:cNvSpPr>
            <a:spLocks noGrp="1"/>
          </p:cNvSpPr>
          <p:nvPr>
            <p:ph type="body" sz="quarter" idx="10"/>
          </p:nvPr>
        </p:nvSpPr>
        <p:spPr>
          <a:xfrm>
            <a:off x="5553072" y="1593766"/>
            <a:ext cx="6328881" cy="4117066"/>
          </a:xfrm>
        </p:spPr>
        <p:txBody>
          <a:bodyPr/>
          <a:lstStyle/>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Gap analysis- are we ready?</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Compile the evidence</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Write the document</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Document review  (avg. 4 months)</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Site visit</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Magnet</a:t>
            </a:r>
            <a:r>
              <a:rPr lang="en-US" sz="2800" baseline="30000" dirty="0">
                <a:solidFill>
                  <a:schemeClr val="tx2"/>
                </a:solidFill>
                <a:latin typeface="Franklin Gothic Book" panose="020B0503020102020204" pitchFamily="34" charset="0"/>
              </a:rPr>
              <a:t>®</a:t>
            </a:r>
            <a:r>
              <a:rPr lang="en-US" sz="2800" dirty="0">
                <a:solidFill>
                  <a:schemeClr val="tx2"/>
                </a:solidFill>
                <a:latin typeface="Franklin Gothic Book" panose="020B0503020102020204" pitchFamily="34" charset="0"/>
              </a:rPr>
              <a:t> Commission reviews findings</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Designation!</a:t>
            </a:r>
          </a:p>
          <a:p>
            <a:pPr marL="342900" lvl="0" indent="-342900">
              <a:lnSpc>
                <a:spcPct val="100000"/>
              </a:lnSpc>
              <a:spcBef>
                <a:spcPts val="600"/>
              </a:spcBef>
              <a:buFont typeface="Arial"/>
              <a:buChar char="•"/>
            </a:pPr>
            <a:r>
              <a:rPr lang="en-US" sz="2800" dirty="0">
                <a:solidFill>
                  <a:schemeClr val="tx2"/>
                </a:solidFill>
                <a:latin typeface="Franklin Gothic Book" panose="020B0503020102020204" pitchFamily="34" charset="0"/>
              </a:rPr>
              <a:t>Four year cycle</a:t>
            </a:r>
          </a:p>
          <a:p>
            <a:endParaRPr lang="en-US" sz="1600" dirty="0">
              <a:solidFill>
                <a:schemeClr val="tx2"/>
              </a:solidFill>
            </a:endParaRPr>
          </a:p>
        </p:txBody>
      </p:sp>
    </p:spTree>
    <p:extLst>
      <p:ext uri="{BB962C8B-B14F-4D97-AF65-F5344CB8AC3E}">
        <p14:creationId xmlns:p14="http://schemas.microsoft.com/office/powerpoint/2010/main" val="1653139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237727" y="583746"/>
            <a:ext cx="10218292" cy="755080"/>
          </a:xfrm>
        </p:spPr>
        <p:txBody>
          <a:bodyPr/>
          <a:lstStyle/>
          <a:p>
            <a:r>
              <a:rPr lang="en-US" sz="4800" b="1" dirty="0">
                <a:solidFill>
                  <a:srgbClr val="E57200"/>
                </a:solidFill>
                <a:latin typeface="+mj-lt"/>
              </a:rPr>
              <a:t>Site Visit | Verify, Clarify &amp; Amplify</a:t>
            </a:r>
            <a:endParaRPr lang="en-US" sz="4800" b="1" baseline="99000" dirty="0">
              <a:solidFill>
                <a:srgbClr val="E57200"/>
              </a:solidFill>
              <a:latin typeface="+mj-lt"/>
            </a:endParaRPr>
          </a:p>
        </p:txBody>
      </p:sp>
      <p:sp>
        <p:nvSpPr>
          <p:cNvPr id="6" name="Rectangle 5"/>
          <p:cNvSpPr/>
          <p:nvPr/>
        </p:nvSpPr>
        <p:spPr>
          <a:xfrm>
            <a:off x="1237727" y="1626270"/>
            <a:ext cx="7538525" cy="3954929"/>
          </a:xfrm>
          <a:prstGeom prst="rect">
            <a:avLst/>
          </a:prstGeom>
        </p:spPr>
        <p:txBody>
          <a:bodyPr wrap="square">
            <a:spAutoFit/>
          </a:bodyPr>
          <a:lstStyle/>
          <a:p>
            <a:pPr indent="-342900">
              <a:spcBef>
                <a:spcPts val="600"/>
              </a:spcBef>
              <a:buFont typeface="Arial" panose="020B0604020202020204" pitchFamily="34" charset="0"/>
              <a:buChar char="•"/>
            </a:pPr>
            <a:r>
              <a:rPr lang="en-US" sz="2400" dirty="0">
                <a:solidFill>
                  <a:schemeClr val="tx2"/>
                </a:solidFill>
              </a:rPr>
              <a:t>4 Magnet</a:t>
            </a:r>
            <a:r>
              <a:rPr lang="en-US" sz="2400" baseline="30000" dirty="0">
                <a:solidFill>
                  <a:schemeClr val="tx2"/>
                </a:solidFill>
              </a:rPr>
              <a:t>®</a:t>
            </a:r>
            <a:r>
              <a:rPr lang="en-US" sz="2400" dirty="0">
                <a:solidFill>
                  <a:schemeClr val="tx2"/>
                </a:solidFill>
              </a:rPr>
              <a:t> Appraisers, 4 days</a:t>
            </a:r>
          </a:p>
          <a:p>
            <a:pPr indent="-342900">
              <a:spcBef>
                <a:spcPts val="600"/>
              </a:spcBef>
              <a:buFont typeface="Arial" panose="020B0604020202020204" pitchFamily="34" charset="0"/>
              <a:buChar char="•"/>
            </a:pPr>
            <a:r>
              <a:rPr lang="en-US" sz="2400" dirty="0">
                <a:solidFill>
                  <a:schemeClr val="tx2"/>
                </a:solidFill>
              </a:rPr>
              <a:t>Negotiate agenda to optimize time with nurses</a:t>
            </a:r>
          </a:p>
          <a:p>
            <a:pPr indent="-342900">
              <a:spcBef>
                <a:spcPts val="600"/>
              </a:spcBef>
              <a:buFont typeface="Arial" panose="020B0604020202020204" pitchFamily="34" charset="0"/>
              <a:buChar char="•"/>
            </a:pPr>
            <a:r>
              <a:rPr lang="en-US" sz="2400" dirty="0">
                <a:solidFill>
                  <a:schemeClr val="tx2"/>
                </a:solidFill>
              </a:rPr>
              <a:t>Random selection from scheduled nurses</a:t>
            </a:r>
          </a:p>
          <a:p>
            <a:pPr indent="-342900">
              <a:spcBef>
                <a:spcPts val="600"/>
              </a:spcBef>
              <a:buFont typeface="Arial" panose="020B0604020202020204" pitchFamily="34" charset="0"/>
              <a:buChar char="•"/>
            </a:pPr>
            <a:r>
              <a:rPr lang="en-US" sz="2400" dirty="0">
                <a:solidFill>
                  <a:schemeClr val="tx2"/>
                </a:solidFill>
              </a:rPr>
              <a:t>Selected groups/ committees</a:t>
            </a:r>
          </a:p>
          <a:p>
            <a:pPr indent="-342900">
              <a:spcBef>
                <a:spcPts val="600"/>
              </a:spcBef>
              <a:buFont typeface="Arial" panose="020B0604020202020204" pitchFamily="34" charset="0"/>
              <a:buChar char="•"/>
            </a:pPr>
            <a:r>
              <a:rPr lang="en-US" sz="2400" dirty="0">
                <a:solidFill>
                  <a:schemeClr val="tx2"/>
                </a:solidFill>
              </a:rPr>
              <a:t>Practice area visits</a:t>
            </a:r>
          </a:p>
          <a:p>
            <a:pPr indent="-342900">
              <a:spcBef>
                <a:spcPts val="600"/>
              </a:spcBef>
              <a:buFont typeface="Arial" panose="020B0604020202020204" pitchFamily="34" charset="0"/>
              <a:buChar char="•"/>
            </a:pPr>
            <a:r>
              <a:rPr lang="en-US" sz="2400" dirty="0">
                <a:solidFill>
                  <a:schemeClr val="tx2"/>
                </a:solidFill>
              </a:rPr>
              <a:t>Nurses must be able to speak to their practice</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Nursing Professional Practice Model as framework for HOW to articulate practice </a:t>
            </a:r>
          </a:p>
          <a:p>
            <a:pPr marL="1097280" lvl="1" indent="-347472" defTabSz="457200">
              <a:spcBef>
                <a:spcPts val="600"/>
              </a:spcBef>
              <a:buFont typeface="Arial"/>
              <a:buChar char="–"/>
              <a:defRPr/>
            </a:pPr>
            <a:r>
              <a:rPr lang="en-US" sz="2400" dirty="0">
                <a:solidFill>
                  <a:schemeClr val="tx2"/>
                </a:solidFill>
                <a:latin typeface="Franklin Gothic Book" panose="020B0503020102020204" pitchFamily="34" charset="0"/>
              </a:rPr>
              <a:t>Nursing quality data</a:t>
            </a:r>
          </a:p>
        </p:txBody>
      </p:sp>
      <p:pic>
        <p:nvPicPr>
          <p:cNvPr id="9" name="Picture 8"/>
          <p:cNvPicPr>
            <a:picLocks noChangeAspect="1"/>
          </p:cNvPicPr>
          <p:nvPr/>
        </p:nvPicPr>
        <p:blipFill>
          <a:blip r:embed="rId3"/>
          <a:stretch>
            <a:fillRect/>
          </a:stretch>
        </p:blipFill>
        <p:spPr>
          <a:xfrm>
            <a:off x="8153365" y="1626270"/>
            <a:ext cx="3739476" cy="3605460"/>
          </a:xfrm>
          <a:prstGeom prst="rect">
            <a:avLst/>
          </a:prstGeom>
        </p:spPr>
      </p:pic>
    </p:spTree>
    <p:extLst>
      <p:ext uri="{BB962C8B-B14F-4D97-AF65-F5344CB8AC3E}">
        <p14:creationId xmlns:p14="http://schemas.microsoft.com/office/powerpoint/2010/main" val="2288113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494132" y="639612"/>
            <a:ext cx="10218292" cy="755080"/>
          </a:xfrm>
        </p:spPr>
        <p:txBody>
          <a:bodyPr/>
          <a:lstStyle/>
          <a:p>
            <a:r>
              <a:rPr lang="en-US" sz="4800" b="1" dirty="0">
                <a:solidFill>
                  <a:srgbClr val="E57200"/>
                </a:solidFill>
                <a:latin typeface="+mj-lt"/>
              </a:rPr>
              <a:t>Who does the work?</a:t>
            </a:r>
            <a:endParaRPr lang="en-US" sz="4800" b="1" baseline="99000" dirty="0">
              <a:solidFill>
                <a:srgbClr val="E57200"/>
              </a:solidFill>
              <a:latin typeface="+mj-lt"/>
            </a:endParaRPr>
          </a:p>
        </p:txBody>
      </p:sp>
      <p:sp>
        <p:nvSpPr>
          <p:cNvPr id="10" name="Content Placeholder 4"/>
          <p:cNvSpPr txBox="1">
            <a:spLocks/>
          </p:cNvSpPr>
          <p:nvPr/>
        </p:nvSpPr>
        <p:spPr>
          <a:xfrm>
            <a:off x="1494132" y="1692425"/>
            <a:ext cx="10538359"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ts val="600"/>
              </a:spcBef>
              <a:spcAft>
                <a:spcPts val="0"/>
              </a:spcAft>
              <a:buClrTx/>
              <a:buSzTx/>
              <a:buFont typeface="Arial"/>
              <a:buChar char="•"/>
              <a:tabLst/>
              <a:defRPr/>
            </a:pPr>
            <a:r>
              <a:rPr kumimoji="0" lang="en-US" sz="2800" b="0" i="0" u="none" strike="noStrike" kern="1200" cap="none" spc="0" normalizeH="0" baseline="0" noProof="0" dirty="0">
                <a:ln>
                  <a:noFill/>
                </a:ln>
                <a:solidFill>
                  <a:schemeClr val="tx2"/>
                </a:solidFill>
                <a:effectLst/>
                <a:uLnTx/>
                <a:uFillTx/>
                <a:latin typeface="Franklin Gothic Book" panose="020B0503020102020204" pitchFamily="34" charset="0"/>
              </a:rPr>
              <a:t>Magnet Core Team</a:t>
            </a:r>
          </a:p>
          <a:p>
            <a:pPr marL="342900" marR="0" lvl="0" indent="-342900" algn="l" defTabSz="457200" rtl="0" eaLnBrk="1" fontAlgn="auto" latinLnBrk="0" hangingPunct="1">
              <a:lnSpc>
                <a:spcPct val="100000"/>
              </a:lnSpc>
              <a:spcBef>
                <a:spcPts val="600"/>
              </a:spcBef>
              <a:spcAft>
                <a:spcPts val="0"/>
              </a:spcAft>
              <a:buClrTx/>
              <a:buSzTx/>
              <a:buFont typeface="Arial"/>
              <a:buChar char="•"/>
              <a:tabLst/>
              <a:defRPr/>
            </a:pPr>
            <a:r>
              <a:rPr kumimoji="0" lang="en-US" sz="2800" b="0" i="0" u="none" strike="noStrike" kern="1200" cap="none" spc="0" normalizeH="0" baseline="0" noProof="0" dirty="0">
                <a:ln>
                  <a:noFill/>
                </a:ln>
                <a:solidFill>
                  <a:schemeClr val="tx2"/>
                </a:solidFill>
                <a:effectLst/>
                <a:uLnTx/>
                <a:uFillTx/>
                <a:latin typeface="Franklin Gothic Book" panose="020B0503020102020204" pitchFamily="34" charset="0"/>
              </a:rPr>
              <a:t>Magnet Steering Committee </a:t>
            </a:r>
            <a:r>
              <a:rPr kumimoji="0" lang="en-US" sz="1600" b="0" i="0" u="none" strike="noStrike" kern="1200" cap="none" spc="0" normalizeH="0" baseline="0" noProof="0" dirty="0">
                <a:ln>
                  <a:noFill/>
                </a:ln>
                <a:solidFill>
                  <a:schemeClr val="tx2"/>
                </a:solidFill>
                <a:effectLst/>
                <a:uLnTx/>
                <a:uFillTx/>
                <a:latin typeface="Franklin Gothic Book" panose="020B0503020102020204" pitchFamily="34" charset="0"/>
              </a:rPr>
              <a:t>(convenes</a:t>
            </a:r>
            <a:r>
              <a:rPr kumimoji="0" lang="en-US" sz="1600" b="0" i="0" u="none" strike="noStrike" kern="1200" cap="none" spc="0" normalizeH="0" noProof="0" dirty="0">
                <a:ln>
                  <a:noFill/>
                </a:ln>
                <a:solidFill>
                  <a:schemeClr val="tx2"/>
                </a:solidFill>
                <a:effectLst/>
                <a:uLnTx/>
                <a:uFillTx/>
                <a:latin typeface="Franklin Gothic Book" panose="020B0503020102020204" pitchFamily="34" charset="0"/>
              </a:rPr>
              <a:t> ~18months prior to document submission)</a:t>
            </a:r>
            <a:endParaRPr kumimoji="0" lang="en-US" sz="1600" b="0" i="0" u="none" strike="noStrike" kern="1200" cap="none" spc="0" normalizeH="0" baseline="0" noProof="0" dirty="0">
              <a:ln>
                <a:noFill/>
              </a:ln>
              <a:solidFill>
                <a:schemeClr val="tx2"/>
              </a:solidFill>
              <a:effectLst/>
              <a:uLnTx/>
              <a:uFillTx/>
              <a:latin typeface="Franklin Gothic Book" panose="020B0503020102020204" pitchFamily="34" charset="0"/>
            </a:endParaRPr>
          </a:p>
          <a:p>
            <a:pPr marL="342900" marR="0" lvl="0" indent="-342900" algn="l" defTabSz="457200" rtl="0" eaLnBrk="1" fontAlgn="auto" latinLnBrk="0" hangingPunct="1">
              <a:lnSpc>
                <a:spcPct val="100000"/>
              </a:lnSpc>
              <a:spcBef>
                <a:spcPts val="600"/>
              </a:spcBef>
              <a:spcAft>
                <a:spcPts val="0"/>
              </a:spcAft>
              <a:buClrTx/>
              <a:buSzTx/>
              <a:buFont typeface="Arial"/>
              <a:buChar char="•"/>
              <a:tabLst/>
              <a:defRPr/>
            </a:pPr>
            <a:r>
              <a:rPr kumimoji="0" lang="en-US" sz="2800" b="0" i="0" u="none" strike="noStrike" kern="1200" cap="none" spc="0" normalizeH="0" baseline="0" noProof="0" dirty="0">
                <a:ln>
                  <a:noFill/>
                </a:ln>
                <a:solidFill>
                  <a:schemeClr val="tx2"/>
                </a:solidFill>
                <a:effectLst/>
                <a:uLnTx/>
                <a:uFillTx/>
                <a:latin typeface="Franklin Gothic Book" panose="020B0503020102020204" pitchFamily="34" charset="0"/>
              </a:rPr>
              <a:t>Magnet Contributors-</a:t>
            </a:r>
            <a:r>
              <a:rPr kumimoji="0" lang="en-US" sz="2800" b="0" i="0" u="none" strike="noStrike" kern="1200" cap="none" spc="0" normalizeH="0" noProof="0" dirty="0">
                <a:ln>
                  <a:noFill/>
                </a:ln>
                <a:solidFill>
                  <a:schemeClr val="tx2"/>
                </a:solidFill>
                <a:effectLst/>
                <a:uLnTx/>
                <a:uFillTx/>
                <a:latin typeface="Franklin Gothic Book" panose="020B0503020102020204" pitchFamily="34" charset="0"/>
              </a:rPr>
              <a:t> Clinical nurses throughout the organization</a:t>
            </a:r>
            <a:endParaRPr kumimoji="0" lang="en-US" sz="2800" b="0" i="0" u="none" strike="noStrike" kern="1200" cap="none" spc="0" normalizeH="0" baseline="0" noProof="0" dirty="0">
              <a:ln>
                <a:noFill/>
              </a:ln>
              <a:solidFill>
                <a:schemeClr val="tx2"/>
              </a:solidFill>
              <a:effectLst/>
              <a:uLnTx/>
              <a:uFillTx/>
              <a:latin typeface="Franklin Gothic Book" panose="020B0503020102020204" pitchFamily="34" charset="0"/>
            </a:endParaRPr>
          </a:p>
          <a:p>
            <a:pPr marL="1097280" marR="0" lvl="1" indent="-347472" algn="l" defTabSz="457200" rtl="0" eaLnBrk="1" fontAlgn="auto" latinLnBrk="0" hangingPunct="1">
              <a:lnSpc>
                <a:spcPct val="100000"/>
              </a:lnSpc>
              <a:spcBef>
                <a:spcPts val="600"/>
              </a:spcBef>
              <a:spcAft>
                <a:spcPts val="0"/>
              </a:spcAft>
              <a:buClrTx/>
              <a:buSzTx/>
              <a:buFont typeface="Arial"/>
              <a:buChar char="–"/>
              <a:tabLst/>
              <a:defRPr/>
            </a:pP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Communicators</a:t>
            </a:r>
          </a:p>
          <a:p>
            <a:pPr marL="1097280" marR="0" lvl="1" indent="-347472" algn="l" defTabSz="457200" rtl="0" eaLnBrk="1" fontAlgn="auto" latinLnBrk="0" hangingPunct="1">
              <a:lnSpc>
                <a:spcPct val="100000"/>
              </a:lnSpc>
              <a:spcBef>
                <a:spcPts val="600"/>
              </a:spcBef>
              <a:spcAft>
                <a:spcPts val="0"/>
              </a:spcAft>
              <a:buClrTx/>
              <a:buSzTx/>
              <a:buFont typeface="Arial"/>
              <a:buChar char="–"/>
              <a:tabLst/>
              <a:defRPr/>
            </a:pP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Information gatherers</a:t>
            </a:r>
          </a:p>
          <a:p>
            <a:pPr marL="1097280" marR="0" lvl="1" indent="-347472" algn="l" defTabSz="457200" rtl="0" eaLnBrk="1" fontAlgn="auto" latinLnBrk="0" hangingPunct="1">
              <a:lnSpc>
                <a:spcPct val="100000"/>
              </a:lnSpc>
              <a:spcBef>
                <a:spcPts val="600"/>
              </a:spcBef>
              <a:spcAft>
                <a:spcPts val="0"/>
              </a:spcAft>
              <a:buClrTx/>
              <a:buSzTx/>
              <a:buFont typeface="Arial"/>
              <a:buChar char="–"/>
              <a:tabLst/>
              <a:defRPr/>
            </a:pPr>
            <a:r>
              <a:rPr kumimoji="0" lang="en-US" b="0" i="0" u="none" strike="noStrike" kern="1200" cap="none" spc="0" normalizeH="0" baseline="0" noProof="0" dirty="0">
                <a:ln>
                  <a:noFill/>
                </a:ln>
                <a:solidFill>
                  <a:schemeClr val="tx2"/>
                </a:solidFill>
                <a:effectLst/>
                <a:uLnTx/>
                <a:uFillTx/>
                <a:latin typeface="Franklin Gothic Book" panose="020B0503020102020204" pitchFamily="34" charset="0"/>
              </a:rPr>
              <a:t>Support events/site visit</a:t>
            </a:r>
          </a:p>
          <a:p>
            <a:pPr marL="0" marR="0" lvl="0" indent="0" algn="l" defTabSz="457200" rtl="0" eaLnBrk="1" fontAlgn="auto" latinLnBrk="0" hangingPunct="1">
              <a:lnSpc>
                <a:spcPct val="100000"/>
              </a:lnSpc>
              <a:spcBef>
                <a:spcPct val="20000"/>
              </a:spcBef>
              <a:spcAft>
                <a:spcPts val="0"/>
              </a:spcAft>
              <a:buClrTx/>
              <a:buSzTx/>
              <a:buNone/>
              <a:tabLst/>
              <a:defRPr/>
            </a:pPr>
            <a:endParaRPr kumimoji="0" lang="en-US" sz="2800" b="0" i="0" u="none" strike="noStrike" kern="1200" cap="none" spc="0" normalizeH="0" baseline="0" noProof="0" dirty="0">
              <a:ln>
                <a:noFill/>
              </a:ln>
              <a:solidFill>
                <a:schemeClr val="tx2"/>
              </a:solidFill>
              <a:effectLst/>
              <a:uLnTx/>
              <a:uFillTx/>
              <a:latin typeface="Franklin Gothic Book" panose="020B0503020102020204" pitchFamily="34" charset="0"/>
            </a:endParaRPr>
          </a:p>
        </p:txBody>
      </p:sp>
      <p:pic>
        <p:nvPicPr>
          <p:cNvPr id="11" name="Picture 10"/>
          <p:cNvPicPr>
            <a:picLocks noChangeAspect="1"/>
          </p:cNvPicPr>
          <p:nvPr/>
        </p:nvPicPr>
        <p:blipFill rotWithShape="1">
          <a:blip r:embed="rId3"/>
          <a:srcRect t="31499" b="16143"/>
          <a:stretch/>
        </p:blipFill>
        <p:spPr>
          <a:xfrm>
            <a:off x="7130728" y="4499275"/>
            <a:ext cx="3956497" cy="921957"/>
          </a:xfrm>
          <a:prstGeom prst="rect">
            <a:avLst/>
          </a:prstGeom>
        </p:spPr>
      </p:pic>
    </p:spTree>
    <p:extLst>
      <p:ext uri="{BB962C8B-B14F-4D97-AF65-F5344CB8AC3E}">
        <p14:creationId xmlns:p14="http://schemas.microsoft.com/office/powerpoint/2010/main" val="2908137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386918" y="2138298"/>
            <a:ext cx="9418163" cy="1837353"/>
          </a:xfrm>
        </p:spPr>
        <p:txBody>
          <a:bodyPr/>
          <a:lstStyle/>
          <a:p>
            <a:r>
              <a:rPr lang="en-US" sz="4800" dirty="0">
                <a:solidFill>
                  <a:srgbClr val="E57200"/>
                </a:solidFill>
                <a:latin typeface="+mj-lt"/>
              </a:rPr>
              <a:t>“Provide an example, </a:t>
            </a:r>
            <a:br>
              <a:rPr lang="en-US" sz="4800" dirty="0">
                <a:solidFill>
                  <a:srgbClr val="E57200"/>
                </a:solidFill>
                <a:latin typeface="+mj-lt"/>
              </a:rPr>
            </a:br>
            <a:r>
              <a:rPr lang="en-US" sz="4800" dirty="0">
                <a:solidFill>
                  <a:srgbClr val="E57200"/>
                </a:solidFill>
                <a:latin typeface="+mj-lt"/>
              </a:rPr>
              <a:t> with supporting evidence…”</a:t>
            </a:r>
            <a:endParaRPr lang="en-US" sz="4800" baseline="99000" dirty="0">
              <a:solidFill>
                <a:srgbClr val="E57200"/>
              </a:solidFill>
              <a:latin typeface="+mj-lt"/>
            </a:endParaRPr>
          </a:p>
        </p:txBody>
      </p:sp>
    </p:spTree>
    <p:extLst>
      <p:ext uri="{BB962C8B-B14F-4D97-AF65-F5344CB8AC3E}">
        <p14:creationId xmlns:p14="http://schemas.microsoft.com/office/powerpoint/2010/main" val="1372055523"/>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A-Blue-orange-torqouise</Template>
  <TotalTime>3220</TotalTime>
  <Words>2919</Words>
  <Application>Microsoft Office PowerPoint</Application>
  <PresentationFormat>Widescreen</PresentationFormat>
  <Paragraphs>252</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Apple Symbols</vt:lpstr>
      <vt:lpstr>Arial</vt:lpstr>
      <vt:lpstr>Calibri</vt:lpstr>
      <vt:lpstr>Courier New</vt:lpstr>
      <vt:lpstr>Franklin Gothic Book</vt:lpstr>
      <vt:lpstr>Franklin Gothic Medium</vt:lpstr>
      <vt:lpstr>Wingdings</vt:lpstr>
      <vt:lpstr>Design A-Blue-orange-torqouise</vt:lpstr>
      <vt:lpstr>Magnet® Recognition</vt:lpstr>
      <vt:lpstr>PowerPoint Presentation</vt:lpstr>
      <vt:lpstr>PowerPoint Presentation</vt:lpstr>
      <vt:lpstr>PowerPoint Presentation</vt:lpstr>
      <vt:lpstr>Why bother?</vt:lpstr>
      <vt:lpstr>Process</vt:lpstr>
      <vt:lpstr>Site Visit | Verify, Clarify &amp; Amplify</vt:lpstr>
      <vt:lpstr>Who does the work?</vt:lpstr>
      <vt:lpstr>“Provide an example,   with supporting evidence…”</vt:lpstr>
      <vt:lpstr>PowerPoint Presentation</vt:lpstr>
      <vt:lpstr>PowerPoint Presentation</vt:lpstr>
      <vt:lpstr>The Big “Data Buckets”</vt:lpstr>
      <vt:lpstr>Meeting the Magnet® Standard </vt:lpstr>
      <vt:lpstr>PowerPoint Presentation</vt:lpstr>
      <vt:lpstr>PowerPoint Presentation</vt:lpstr>
      <vt:lpstr>RN Engagement (Oct. 2022 Survey)</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Presentation Title Goes Here</dc:title>
  <dc:creator>Headley, Jake *HS</dc:creator>
  <cp:lastModifiedBy>Ernest, Jenny *HS</cp:lastModifiedBy>
  <cp:revision>72</cp:revision>
  <cp:lastPrinted>2023-11-16T16:14:28Z</cp:lastPrinted>
  <dcterms:created xsi:type="dcterms:W3CDTF">2023-05-23T13:04:07Z</dcterms:created>
  <dcterms:modified xsi:type="dcterms:W3CDTF">2025-10-20T17:40:47Z</dcterms:modified>
</cp:coreProperties>
</file>