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87" r:id="rId2"/>
    <p:sldId id="289" r:id="rId3"/>
    <p:sldId id="290" r:id="rId4"/>
    <p:sldId id="291" r:id="rId5"/>
    <p:sldId id="292" r:id="rId6"/>
    <p:sldId id="298" r:id="rId7"/>
    <p:sldId id="299" r:id="rId8"/>
    <p:sldId id="300" r:id="rId9"/>
    <p:sldId id="301" r:id="rId10"/>
    <p:sldId id="302" r:id="rId11"/>
    <p:sldId id="303" r:id="rId12"/>
    <p:sldId id="294" r:id="rId13"/>
    <p:sldId id="293" r:id="rId14"/>
    <p:sldId id="297" r:id="rId15"/>
    <p:sldId id="296" r:id="rId16"/>
    <p:sldId id="295" r:id="rId17"/>
    <p:sldId id="286"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790"/>
    <p:restoredTop sz="96327"/>
  </p:normalViewPr>
  <p:slideViewPr>
    <p:cSldViewPr snapToGrid="0">
      <p:cViewPr varScale="1">
        <p:scale>
          <a:sx n="115" d="100"/>
          <a:sy n="115" d="100"/>
        </p:scale>
        <p:origin x="558"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6BAB9A1-5CAE-4082-9DD4-3911340B23DE}" type="datetimeFigureOut">
              <a:rPr lang="en-US" smtClean="0"/>
              <a:t>10/1/2025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180FF6C-C005-482A-9F4E-365FF7ECC475}" type="slidenum">
              <a:rPr lang="en-US" smtClean="0"/>
              <a:t>‹#›</a:t>
            </a:fld>
            <a:endParaRPr lang="en-US"/>
          </a:p>
        </p:txBody>
      </p:sp>
    </p:spTree>
    <p:extLst>
      <p:ext uri="{BB962C8B-B14F-4D97-AF65-F5344CB8AC3E}">
        <p14:creationId xmlns:p14="http://schemas.microsoft.com/office/powerpoint/2010/main" val="17094861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E884223-1D8D-DB4E-80E4-3985798CD799}" type="slidenum">
              <a:rPr lang="en-US" smtClean="0"/>
              <a:t>1</a:t>
            </a:fld>
            <a:endParaRPr lang="en-US"/>
          </a:p>
        </p:txBody>
      </p:sp>
    </p:spTree>
    <p:extLst>
      <p:ext uri="{BB962C8B-B14F-4D97-AF65-F5344CB8AC3E}">
        <p14:creationId xmlns:p14="http://schemas.microsoft.com/office/powerpoint/2010/main" val="2670386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Exciting new program developed by our nursing colleagues back in January 2025 that aligns with UVA Health’s strategic plan. </a:t>
            </a:r>
          </a:p>
          <a:p>
            <a:r>
              <a:rPr lang="en-US" dirty="0"/>
              <a:t>An opportunity to provide peer support and career navigation for nurses looking to grow as a nursing professional using their true north. This program uses the Korn Ferry© Competencies to guide its programmatic content. </a:t>
            </a:r>
          </a:p>
          <a:p>
            <a:endParaRPr lang="en-US" dirty="0"/>
          </a:p>
          <a:p>
            <a:r>
              <a:rPr lang="en-US" dirty="0"/>
              <a:t>This group will meet together as a group monthly, as well as meet as individual mentee/mentor pairs.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Programs starts in January and September each year</a:t>
            </a:r>
          </a:p>
          <a:p>
            <a:endParaRPr lang="en-US" dirty="0"/>
          </a:p>
        </p:txBody>
      </p:sp>
      <p:sp>
        <p:nvSpPr>
          <p:cNvPr id="4" name="Slide Number Placeholder 3"/>
          <p:cNvSpPr>
            <a:spLocks noGrp="1"/>
          </p:cNvSpPr>
          <p:nvPr>
            <p:ph type="sldNum" sz="quarter" idx="10"/>
          </p:nvPr>
        </p:nvSpPr>
        <p:spPr/>
        <p:txBody>
          <a:bodyPr/>
          <a:lstStyle/>
          <a:p>
            <a:fld id="{5E884223-1D8D-DB4E-80E4-3985798CD799}" type="slidenum">
              <a:rPr lang="en-US" smtClean="0"/>
              <a:t>10</a:t>
            </a:fld>
            <a:endParaRPr lang="en-US"/>
          </a:p>
        </p:txBody>
      </p:sp>
    </p:spTree>
    <p:extLst>
      <p:ext uri="{BB962C8B-B14F-4D97-AF65-F5344CB8AC3E}">
        <p14:creationId xmlns:p14="http://schemas.microsoft.com/office/powerpoint/2010/main" val="17805051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Signing</a:t>
            </a:r>
            <a:r>
              <a:rPr lang="en-US" baseline="0" dirty="0"/>
              <a:t> up to participate is easy.  If you’re interested in being a mentee or a mentor in the next cohort for one of the programs, please complete the survey.  (QR code is on the next slide) </a:t>
            </a:r>
          </a:p>
          <a:p>
            <a:r>
              <a:rPr lang="en-US" baseline="0" dirty="0"/>
              <a:t>Sign-ups for the January programs are open October - November. Sign-ups for the September programs are open in May - July. </a:t>
            </a:r>
          </a:p>
          <a:p>
            <a:endParaRPr lang="en-US" baseline="0" dirty="0"/>
          </a:p>
          <a:p>
            <a:r>
              <a:rPr lang="en-US" baseline="0" dirty="0"/>
              <a:t>After the survey closes, the Program Leads create Bios of each of the Mentors. Mentees then use these Bios to help find the best 3 options of a mentor for themselves.  The Program Leads finalize the pairs and send out information to everyone.   Then the program kicks-off with your first group meeting to get to know everyone and more about the program.</a:t>
            </a:r>
          </a:p>
          <a:p>
            <a:endParaRPr lang="en-US" baseline="0" dirty="0"/>
          </a:p>
          <a:p>
            <a:r>
              <a:rPr lang="en-US" baseline="0" dirty="0"/>
              <a:t>Mentees and Mentors meet monthly together in whatever ways work best for you – going for coffee, hiking, eating out, phone call, virtual… you name it. Each group will get together at the end of the 6 months for one last event together.</a:t>
            </a:r>
          </a:p>
          <a:p>
            <a:endParaRPr lang="en-US" dirty="0"/>
          </a:p>
        </p:txBody>
      </p:sp>
      <p:sp>
        <p:nvSpPr>
          <p:cNvPr id="4" name="Slide Number Placeholder 3"/>
          <p:cNvSpPr>
            <a:spLocks noGrp="1"/>
          </p:cNvSpPr>
          <p:nvPr>
            <p:ph type="sldNum" sz="quarter" idx="10"/>
          </p:nvPr>
        </p:nvSpPr>
        <p:spPr/>
        <p:txBody>
          <a:bodyPr/>
          <a:lstStyle/>
          <a:p>
            <a:fld id="{5E884223-1D8D-DB4E-80E4-3985798CD799}" type="slidenum">
              <a:rPr lang="en-US" smtClean="0"/>
              <a:t>11</a:t>
            </a:fld>
            <a:endParaRPr lang="en-US"/>
          </a:p>
        </p:txBody>
      </p:sp>
    </p:spTree>
    <p:extLst>
      <p:ext uri="{BB962C8B-B14F-4D97-AF65-F5344CB8AC3E}">
        <p14:creationId xmlns:p14="http://schemas.microsoft.com/office/powerpoint/2010/main" val="27395182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Also, the</a:t>
            </a:r>
            <a:r>
              <a:rPr lang="en-US" baseline="0" dirty="0"/>
              <a:t> Mentorship Program offers ongoing education and professional development to support both Mentees and Mentors. </a:t>
            </a:r>
          </a:p>
          <a:p>
            <a:r>
              <a:rPr lang="en-US" baseline="0" dirty="0"/>
              <a:t>There are several options held and you are invited to events up to a year after your cohort. Featured topics are based on participants feedback and offer contact hours. </a:t>
            </a:r>
            <a:endParaRPr lang="en-US" dirty="0"/>
          </a:p>
        </p:txBody>
      </p:sp>
      <p:sp>
        <p:nvSpPr>
          <p:cNvPr id="4" name="Slide Number Placeholder 3"/>
          <p:cNvSpPr>
            <a:spLocks noGrp="1"/>
          </p:cNvSpPr>
          <p:nvPr>
            <p:ph type="sldNum" sz="quarter" idx="10"/>
          </p:nvPr>
        </p:nvSpPr>
        <p:spPr/>
        <p:txBody>
          <a:bodyPr/>
          <a:lstStyle/>
          <a:p>
            <a:fld id="{5E884223-1D8D-DB4E-80E4-3985798CD799}" type="slidenum">
              <a:rPr lang="en-US" smtClean="0"/>
              <a:t>12</a:t>
            </a:fld>
            <a:endParaRPr lang="en-US"/>
          </a:p>
        </p:txBody>
      </p:sp>
    </p:spTree>
    <p:extLst>
      <p:ext uri="{BB962C8B-B14F-4D97-AF65-F5344CB8AC3E}">
        <p14:creationId xmlns:p14="http://schemas.microsoft.com/office/powerpoint/2010/main" val="26918552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Sign up and </a:t>
            </a:r>
            <a:r>
              <a:rPr lang="en-US" baseline="0" dirty="0"/>
              <a:t>save the date when making your schedule.</a:t>
            </a:r>
            <a:endParaRPr lang="en-US" dirty="0"/>
          </a:p>
          <a:p>
            <a:endParaRPr lang="en-US" dirty="0"/>
          </a:p>
        </p:txBody>
      </p:sp>
      <p:sp>
        <p:nvSpPr>
          <p:cNvPr id="4" name="Slide Number Placeholder 3"/>
          <p:cNvSpPr>
            <a:spLocks noGrp="1"/>
          </p:cNvSpPr>
          <p:nvPr>
            <p:ph type="sldNum" sz="quarter" idx="10"/>
          </p:nvPr>
        </p:nvSpPr>
        <p:spPr/>
        <p:txBody>
          <a:bodyPr/>
          <a:lstStyle/>
          <a:p>
            <a:fld id="{5E884223-1D8D-DB4E-80E4-3985798CD799}" type="slidenum">
              <a:rPr lang="en-US" smtClean="0"/>
              <a:t>13</a:t>
            </a:fld>
            <a:endParaRPr lang="en-US"/>
          </a:p>
        </p:txBody>
      </p:sp>
    </p:spTree>
    <p:extLst>
      <p:ext uri="{BB962C8B-B14F-4D97-AF65-F5344CB8AC3E}">
        <p14:creationId xmlns:p14="http://schemas.microsoft.com/office/powerpoint/2010/main" val="7403031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a:t>
            </a:r>
            <a:r>
              <a:rPr lang="en-US" baseline="0" dirty="0"/>
              <a:t> you’d like to learn more about the programs, take a few minutes to hear from UVA Mentees and Mentors talk about what their experience was like, why they joined and what they gained from each other! </a:t>
            </a:r>
          </a:p>
          <a:p>
            <a:r>
              <a:rPr lang="en-US" baseline="0" dirty="0"/>
              <a:t>You can also read stories of past mentees and mentors through these links.</a:t>
            </a:r>
          </a:p>
          <a:p>
            <a:r>
              <a:rPr lang="en-US" baseline="0" dirty="0"/>
              <a:t>If you have questions, please reach out to Luella Glanzer, Leanne Fox, or one of the Leads. </a:t>
            </a:r>
          </a:p>
          <a:p>
            <a:r>
              <a:rPr lang="en-US" dirty="0"/>
              <a:t>And of course there’s more information available about the programs</a:t>
            </a:r>
            <a:r>
              <a:rPr lang="en-US" baseline="0" dirty="0"/>
              <a:t> on the NPGO website when you click on the “Retention” block.</a:t>
            </a:r>
          </a:p>
          <a:p>
            <a:endParaRPr lang="en-US" dirty="0"/>
          </a:p>
        </p:txBody>
      </p:sp>
      <p:sp>
        <p:nvSpPr>
          <p:cNvPr id="4" name="Slide Number Placeholder 3"/>
          <p:cNvSpPr>
            <a:spLocks noGrp="1"/>
          </p:cNvSpPr>
          <p:nvPr>
            <p:ph type="sldNum" sz="quarter" idx="10"/>
          </p:nvPr>
        </p:nvSpPr>
        <p:spPr/>
        <p:txBody>
          <a:bodyPr/>
          <a:lstStyle/>
          <a:p>
            <a:fld id="{5E884223-1D8D-DB4E-80E4-3985798CD799}" type="slidenum">
              <a:rPr lang="en-US" smtClean="0"/>
              <a:t>14</a:t>
            </a:fld>
            <a:endParaRPr lang="en-US"/>
          </a:p>
        </p:txBody>
      </p:sp>
    </p:spTree>
    <p:extLst>
      <p:ext uri="{BB962C8B-B14F-4D97-AF65-F5344CB8AC3E}">
        <p14:creationId xmlns:p14="http://schemas.microsoft.com/office/powerpoint/2010/main" val="9248687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And here are some reflections</a:t>
            </a:r>
            <a:r>
              <a:rPr lang="en-US" baseline="0" dirty="0"/>
              <a:t> from participants about the mentorship programs.</a:t>
            </a:r>
          </a:p>
          <a:p>
            <a:r>
              <a:rPr lang="en-US" baseline="0" dirty="0"/>
              <a:t>Thank you! </a:t>
            </a:r>
          </a:p>
        </p:txBody>
      </p:sp>
      <p:sp>
        <p:nvSpPr>
          <p:cNvPr id="4" name="Slide Number Placeholder 3"/>
          <p:cNvSpPr>
            <a:spLocks noGrp="1"/>
          </p:cNvSpPr>
          <p:nvPr>
            <p:ph type="sldNum" sz="quarter" idx="10"/>
          </p:nvPr>
        </p:nvSpPr>
        <p:spPr/>
        <p:txBody>
          <a:bodyPr/>
          <a:lstStyle/>
          <a:p>
            <a:fld id="{5E884223-1D8D-DB4E-80E4-3985798CD799}" type="slidenum">
              <a:rPr lang="en-US" smtClean="0"/>
              <a:t>15</a:t>
            </a:fld>
            <a:endParaRPr lang="en-US"/>
          </a:p>
        </p:txBody>
      </p:sp>
    </p:spTree>
    <p:extLst>
      <p:ext uri="{BB962C8B-B14F-4D97-AF65-F5344CB8AC3E}">
        <p14:creationId xmlns:p14="http://schemas.microsoft.com/office/powerpoint/2010/main" val="233203744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E884223-1D8D-DB4E-80E4-3985798CD799}" type="slidenum">
              <a:rPr lang="en-US" smtClean="0"/>
              <a:t>16</a:t>
            </a:fld>
            <a:endParaRPr lang="en-US"/>
          </a:p>
        </p:txBody>
      </p:sp>
    </p:spTree>
    <p:extLst>
      <p:ext uri="{BB962C8B-B14F-4D97-AF65-F5344CB8AC3E}">
        <p14:creationId xmlns:p14="http://schemas.microsoft.com/office/powerpoint/2010/main" val="1953478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These are the seven programs we have available to you. Each one has a unique focus and intended purpose.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We are going to walk through each program so that you  can see if there is one that you’d like to sign up for. </a:t>
            </a:r>
          </a:p>
          <a:p>
            <a:endParaRPr lang="en-US" dirty="0"/>
          </a:p>
        </p:txBody>
      </p:sp>
      <p:sp>
        <p:nvSpPr>
          <p:cNvPr id="4" name="Slide Number Placeholder 3"/>
          <p:cNvSpPr>
            <a:spLocks noGrp="1"/>
          </p:cNvSpPr>
          <p:nvPr>
            <p:ph type="sldNum" sz="quarter" idx="10"/>
          </p:nvPr>
        </p:nvSpPr>
        <p:spPr/>
        <p:txBody>
          <a:bodyPr/>
          <a:lstStyle/>
          <a:p>
            <a:fld id="{5E884223-1D8D-DB4E-80E4-3985798CD799}" type="slidenum">
              <a:rPr lang="en-US" smtClean="0"/>
              <a:t>2</a:t>
            </a:fld>
            <a:endParaRPr lang="en-US"/>
          </a:p>
        </p:txBody>
      </p:sp>
    </p:spTree>
    <p:extLst>
      <p:ext uri="{BB962C8B-B14F-4D97-AF65-F5344CB8AC3E}">
        <p14:creationId xmlns:p14="http://schemas.microsoft.com/office/powerpoint/2010/main" val="30150181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Mentorship programs are a best practice from the literature and are one way to support the professional growth, self confidence, and personal well-being of the nursing workforce. They are also an opportunity to build relationships with other nurses and a support network. We need time together now more than ever.</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These programs offer a big impact with a small commitment for both mentees and mentors.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It’s another way of investing in yourself, your wellbeing, and your whole person – personally and professionally.</a:t>
            </a:r>
          </a:p>
          <a:p>
            <a:endParaRPr lang="en-US" dirty="0"/>
          </a:p>
        </p:txBody>
      </p:sp>
      <p:sp>
        <p:nvSpPr>
          <p:cNvPr id="4" name="Slide Number Placeholder 3"/>
          <p:cNvSpPr>
            <a:spLocks noGrp="1"/>
          </p:cNvSpPr>
          <p:nvPr>
            <p:ph type="sldNum" sz="quarter" idx="10"/>
          </p:nvPr>
        </p:nvSpPr>
        <p:spPr/>
        <p:txBody>
          <a:bodyPr/>
          <a:lstStyle/>
          <a:p>
            <a:fld id="{5E884223-1D8D-DB4E-80E4-3985798CD799}" type="slidenum">
              <a:rPr lang="en-US" smtClean="0"/>
              <a:t>3</a:t>
            </a:fld>
            <a:endParaRPr lang="en-US"/>
          </a:p>
        </p:txBody>
      </p:sp>
    </p:spTree>
    <p:extLst>
      <p:ext uri="{BB962C8B-B14F-4D97-AF65-F5344CB8AC3E}">
        <p14:creationId xmlns:p14="http://schemas.microsoft.com/office/powerpoint/2010/main" val="39252306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a:t>
            </a:r>
            <a:r>
              <a:rPr lang="en-US" baseline="0" dirty="0"/>
              <a:t> APP  Mentorship Program</a:t>
            </a:r>
            <a:r>
              <a:rPr lang="en-US" dirty="0"/>
              <a:t> was piloted in 2020-2021, as an important part to</a:t>
            </a:r>
            <a:r>
              <a:rPr lang="en-US" baseline="0" dirty="0"/>
              <a:t> APP’s transition into practice.  The NPGO APP Committee is engaged in its programming and needs.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Please reach out to the program coordinators for more information!  They start a new group every January. </a:t>
            </a:r>
          </a:p>
          <a:p>
            <a:endParaRPr lang="en-US" dirty="0"/>
          </a:p>
        </p:txBody>
      </p:sp>
      <p:sp>
        <p:nvSpPr>
          <p:cNvPr id="4" name="Slide Number Placeholder 3"/>
          <p:cNvSpPr>
            <a:spLocks noGrp="1"/>
          </p:cNvSpPr>
          <p:nvPr>
            <p:ph type="sldNum" sz="quarter" idx="10"/>
          </p:nvPr>
        </p:nvSpPr>
        <p:spPr/>
        <p:txBody>
          <a:bodyPr/>
          <a:lstStyle/>
          <a:p>
            <a:fld id="{5E884223-1D8D-DB4E-80E4-3985798CD799}" type="slidenum">
              <a:rPr lang="en-US" smtClean="0"/>
              <a:t>4</a:t>
            </a:fld>
            <a:endParaRPr lang="en-US"/>
          </a:p>
        </p:txBody>
      </p:sp>
    </p:spTree>
    <p:extLst>
      <p:ext uri="{BB962C8B-B14F-4D97-AF65-F5344CB8AC3E}">
        <p14:creationId xmlns:p14="http://schemas.microsoft.com/office/powerpoint/2010/main" val="33363142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Clinician 1 Transition to Practice mentorship program was created from a best practice in the literature</a:t>
            </a:r>
            <a:r>
              <a:rPr lang="en-US" baseline="0" dirty="0"/>
              <a:t> to bridge the gap that occurs following orientation and a new grad’s transition to independent practice throughout their first year, as well as to support their professional growth and confidence as they move into their second year. </a:t>
            </a:r>
          </a:p>
          <a:p>
            <a:r>
              <a:rPr lang="en-US" baseline="0" dirty="0"/>
              <a:t>This content aligns with UVA’s Nurse Residency Program and is based on the literature and our own engagement data from Clinician 1s. We recommend CN 1s sign up to participate after they are done with orientation, so as to not overwhelm them, but also continue support once they have completed their time with their preceptor. It’s even more important as their nursing school experience was so unique throughout the pandemic.</a:t>
            </a:r>
          </a:p>
          <a:p>
            <a:r>
              <a:rPr lang="en-US" dirty="0"/>
              <a:t>Programs starts in January and September each year. </a:t>
            </a:r>
          </a:p>
          <a:p>
            <a:endParaRPr lang="en-US" dirty="0"/>
          </a:p>
        </p:txBody>
      </p:sp>
      <p:sp>
        <p:nvSpPr>
          <p:cNvPr id="4" name="Slide Number Placeholder 3"/>
          <p:cNvSpPr>
            <a:spLocks noGrp="1"/>
          </p:cNvSpPr>
          <p:nvPr>
            <p:ph type="sldNum" sz="quarter" idx="10"/>
          </p:nvPr>
        </p:nvSpPr>
        <p:spPr/>
        <p:txBody>
          <a:bodyPr/>
          <a:lstStyle/>
          <a:p>
            <a:fld id="{5E884223-1D8D-DB4E-80E4-3985798CD799}" type="slidenum">
              <a:rPr lang="en-US" smtClean="0"/>
              <a:t>5</a:t>
            </a:fld>
            <a:endParaRPr lang="en-US"/>
          </a:p>
        </p:txBody>
      </p:sp>
    </p:spTree>
    <p:extLst>
      <p:ext uri="{BB962C8B-B14F-4D97-AF65-F5344CB8AC3E}">
        <p14:creationId xmlns:p14="http://schemas.microsoft.com/office/powerpoint/2010/main" val="34963780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Experienced RN </a:t>
            </a:r>
            <a:r>
              <a:rPr lang="en-US" baseline="0" dirty="0"/>
              <a:t>mentorship program</a:t>
            </a:r>
            <a:r>
              <a:rPr lang="en-US" dirty="0"/>
              <a:t> had it’s first cohort in 2022. This program supports experienced clinical nurses to network with colleagues and leverage resources to meet their professional goals as a UVA Nurse</a:t>
            </a:r>
            <a:r>
              <a:rPr lang="en-US" baseline="0" dirty="0"/>
              <a:t>. It f</a:t>
            </a:r>
            <a:r>
              <a:rPr lang="en-US" dirty="0"/>
              <a:t>ocuses on goal setting, wellbeing, leading change, advocacy and inclusion, leading change, using the literature and quality metrics. It</a:t>
            </a:r>
            <a:r>
              <a:rPr lang="en-US" baseline="0" dirty="0"/>
              <a:t> provides the tools to be tailored to each mentee! And mentors – you don’t have to know everything to join – we are all lifelong learners! </a:t>
            </a:r>
            <a:endParaRPr lang="en-US" dirty="0"/>
          </a:p>
          <a:p>
            <a:r>
              <a:rPr lang="en-US" dirty="0"/>
              <a:t>Programs starts in January and September each year</a:t>
            </a:r>
          </a:p>
        </p:txBody>
      </p:sp>
      <p:sp>
        <p:nvSpPr>
          <p:cNvPr id="4" name="Slide Number Placeholder 3"/>
          <p:cNvSpPr>
            <a:spLocks noGrp="1"/>
          </p:cNvSpPr>
          <p:nvPr>
            <p:ph type="sldNum" sz="quarter" idx="10"/>
          </p:nvPr>
        </p:nvSpPr>
        <p:spPr/>
        <p:txBody>
          <a:bodyPr/>
          <a:lstStyle/>
          <a:p>
            <a:fld id="{5E884223-1D8D-DB4E-80E4-3985798CD799}" type="slidenum">
              <a:rPr lang="en-US" smtClean="0"/>
              <a:t>6</a:t>
            </a:fld>
            <a:endParaRPr lang="en-US"/>
          </a:p>
        </p:txBody>
      </p:sp>
    </p:spTree>
    <p:extLst>
      <p:ext uri="{BB962C8B-B14F-4D97-AF65-F5344CB8AC3E}">
        <p14:creationId xmlns:p14="http://schemas.microsoft.com/office/powerpoint/2010/main" val="34809641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Utilizing</a:t>
            </a:r>
            <a:r>
              <a:rPr lang="en-US" baseline="0" dirty="0"/>
              <a:t> the competencies and best practices from AONL and </a:t>
            </a:r>
            <a:r>
              <a:rPr lang="en-US" baseline="0" dirty="0" err="1"/>
              <a:t>Korn</a:t>
            </a:r>
            <a:r>
              <a:rPr lang="en-US" baseline="0" dirty="0"/>
              <a:t> Ferry, this Mentorship Program helps meet the needs of UVA Formal Nurse Leaders i.e. Assistant Nurse Managers and Nurse Managers, who are either new to the role or new to UVA. This program began in 2019.</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a:p>
          <a:p>
            <a:r>
              <a:rPr lang="en-US" dirty="0"/>
              <a:t>Programs starts in January and September each year</a:t>
            </a:r>
          </a:p>
        </p:txBody>
      </p:sp>
      <p:sp>
        <p:nvSpPr>
          <p:cNvPr id="4" name="Slide Number Placeholder 3"/>
          <p:cNvSpPr>
            <a:spLocks noGrp="1"/>
          </p:cNvSpPr>
          <p:nvPr>
            <p:ph type="sldNum" sz="quarter" idx="10"/>
          </p:nvPr>
        </p:nvSpPr>
        <p:spPr/>
        <p:txBody>
          <a:bodyPr/>
          <a:lstStyle/>
          <a:p>
            <a:fld id="{5E884223-1D8D-DB4E-80E4-3985798CD799}" type="slidenum">
              <a:rPr lang="en-US" smtClean="0"/>
              <a:t>7</a:t>
            </a:fld>
            <a:endParaRPr lang="en-US"/>
          </a:p>
        </p:txBody>
      </p:sp>
    </p:spTree>
    <p:extLst>
      <p:ext uri="{BB962C8B-B14F-4D97-AF65-F5344CB8AC3E}">
        <p14:creationId xmlns:p14="http://schemas.microsoft.com/office/powerpoint/2010/main" val="3460419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a:t>
            </a:r>
            <a:r>
              <a:rPr lang="en-US" baseline="0" dirty="0"/>
              <a:t> Night Shift Clinical Leaders Mentorship P</a:t>
            </a:r>
            <a:r>
              <a:rPr lang="en-US" dirty="0"/>
              <a:t>rogram originated through the NPGO Night Shift Committee,</a:t>
            </a:r>
            <a:r>
              <a:rPr lang="en-US" baseline="0" dirty="0"/>
              <a:t> as nurses identified a need for additional leadership on nights, meaning more Clinician 3s and 4s  and Charge Nurses as clinical experts, through reviewing their specific night shift engagement data.</a:t>
            </a:r>
          </a:p>
          <a:p>
            <a:r>
              <a:rPr lang="en-US" baseline="0" dirty="0"/>
              <a:t>This program focuses on mentoring through the unique barriers present in the work environment of nights and the balance of work/life needs. </a:t>
            </a:r>
          </a:p>
          <a:p>
            <a:r>
              <a:rPr lang="en-US" baseline="0" dirty="0"/>
              <a:t>The first cohort launched in 2019.  </a:t>
            </a:r>
          </a:p>
          <a:p>
            <a:endParaRPr lang="en-US"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Programs starts in January and September each year, and meet monthly as a group to promote networking and relationship building.</a:t>
            </a:r>
          </a:p>
          <a:p>
            <a:endParaRPr lang="en-US" dirty="0"/>
          </a:p>
        </p:txBody>
      </p:sp>
      <p:sp>
        <p:nvSpPr>
          <p:cNvPr id="4" name="Slide Number Placeholder 3"/>
          <p:cNvSpPr>
            <a:spLocks noGrp="1"/>
          </p:cNvSpPr>
          <p:nvPr>
            <p:ph type="sldNum" sz="quarter" idx="10"/>
          </p:nvPr>
        </p:nvSpPr>
        <p:spPr/>
        <p:txBody>
          <a:bodyPr/>
          <a:lstStyle/>
          <a:p>
            <a:fld id="{5E884223-1D8D-DB4E-80E4-3985798CD799}" type="slidenum">
              <a:rPr lang="en-US" smtClean="0"/>
              <a:t>8</a:t>
            </a:fld>
            <a:endParaRPr lang="en-US"/>
          </a:p>
        </p:txBody>
      </p:sp>
    </p:spTree>
    <p:extLst>
      <p:ext uri="{BB962C8B-B14F-4D97-AF65-F5344CB8AC3E}">
        <p14:creationId xmlns:p14="http://schemas.microsoft.com/office/powerpoint/2010/main" val="33997237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a:t>
            </a:r>
            <a:r>
              <a:rPr lang="en-US" baseline="0" dirty="0"/>
              <a:t>  RN Degrees program is an expanded from the RN to BSN mentorship program, which</a:t>
            </a:r>
            <a:r>
              <a:rPr lang="en-US" dirty="0"/>
              <a:t> was the first one created and pilote</a:t>
            </a:r>
            <a:r>
              <a:rPr lang="en-US" baseline="0" dirty="0"/>
              <a:t>d by the NPGO Professional Development Committee in 2017.</a:t>
            </a:r>
          </a:p>
          <a:p>
            <a:endParaRPr lang="en-US" baseline="0" dirty="0"/>
          </a:p>
          <a:p>
            <a:r>
              <a:rPr lang="en-US" baseline="0" dirty="0"/>
              <a:t>This program supports </a:t>
            </a:r>
            <a:r>
              <a:rPr lang="en-US" b="1" baseline="0" dirty="0"/>
              <a:t>UVA team members </a:t>
            </a:r>
            <a:r>
              <a:rPr lang="en-US" baseline="0" dirty="0"/>
              <a:t>who are considering applying for or are </a:t>
            </a:r>
            <a:r>
              <a:rPr lang="en-US" b="1" baseline="0" dirty="0"/>
              <a:t>enrolled in a Nursing Degree at any level – entry all the way up to graduate nursing programs.  </a:t>
            </a:r>
            <a:r>
              <a:rPr lang="en-US" baseline="0" dirty="0"/>
              <a:t>The program pairs them with a UVA nurse who is on the other side of the journey!  This is now open to team members who are working to become RNs – you don’t have to be a RN to join!</a:t>
            </a:r>
          </a:p>
          <a:p>
            <a:endParaRPr lang="en-US" baseline="0" dirty="0"/>
          </a:p>
          <a:p>
            <a:r>
              <a:rPr lang="en-US" dirty="0"/>
              <a:t>Programs starts in January and September each year</a:t>
            </a:r>
          </a:p>
        </p:txBody>
      </p:sp>
      <p:sp>
        <p:nvSpPr>
          <p:cNvPr id="4" name="Slide Number Placeholder 3"/>
          <p:cNvSpPr>
            <a:spLocks noGrp="1"/>
          </p:cNvSpPr>
          <p:nvPr>
            <p:ph type="sldNum" sz="quarter" idx="10"/>
          </p:nvPr>
        </p:nvSpPr>
        <p:spPr/>
        <p:txBody>
          <a:bodyPr/>
          <a:lstStyle/>
          <a:p>
            <a:fld id="{5E884223-1D8D-DB4E-80E4-3985798CD799}" type="slidenum">
              <a:rPr lang="en-US" smtClean="0"/>
              <a:t>9</a:t>
            </a:fld>
            <a:endParaRPr lang="en-US"/>
          </a:p>
        </p:txBody>
      </p:sp>
    </p:spTree>
    <p:extLst>
      <p:ext uri="{BB962C8B-B14F-4D97-AF65-F5344CB8AC3E}">
        <p14:creationId xmlns:p14="http://schemas.microsoft.com/office/powerpoint/2010/main" val="175805998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Start Slide White">
    <p:bg>
      <p:bgPr>
        <a:solidFill>
          <a:schemeClr val="bg1"/>
        </a:solidFill>
        <a:effectLst/>
      </p:bgPr>
    </p:bg>
    <p:spTree>
      <p:nvGrpSpPr>
        <p:cNvPr id="1" name=""/>
        <p:cNvGrpSpPr/>
        <p:nvPr/>
      </p:nvGrpSpPr>
      <p:grpSpPr>
        <a:xfrm>
          <a:off x="0" y="0"/>
          <a:ext cx="0" cy="0"/>
          <a:chOff x="0" y="0"/>
          <a:chExt cx="0" cy="0"/>
        </a:xfrm>
      </p:grpSpPr>
      <p:pic>
        <p:nvPicPr>
          <p:cNvPr id="13" name="Graphic 12">
            <a:extLst>
              <a:ext uri="{FF2B5EF4-FFF2-40B4-BE49-F238E27FC236}">
                <a16:creationId xmlns:a16="http://schemas.microsoft.com/office/drawing/2014/main" id="{BFD443E8-3D25-F1C1-EB61-D861DD366C0F}"/>
              </a:ext>
            </a:extLst>
          </p:cNvPr>
          <p:cNvPicPr>
            <a:picLocks noChangeAspect="1"/>
          </p:cNvPicPr>
          <p:nvPr userDrawn="1"/>
        </p:nvPicPr>
        <p:blipFill>
          <a:blip r:embed="rId2" cstate="hqprint">
            <a:extLst>
              <a:ext uri="{28A0092B-C50C-407E-A947-70E740481C1C}">
                <a14:useLocalDpi xmlns:a14="http://schemas.microsoft.com/office/drawing/2010/main" val="0"/>
              </a:ext>
            </a:extLst>
          </a:blip>
          <a:srcRect/>
          <a:stretch/>
        </p:blipFill>
        <p:spPr>
          <a:xfrm>
            <a:off x="8663940" y="1085372"/>
            <a:ext cx="2440596" cy="613862"/>
          </a:xfrm>
          <a:prstGeom prst="rect">
            <a:avLst/>
          </a:prstGeom>
        </p:spPr>
      </p:pic>
      <p:sp>
        <p:nvSpPr>
          <p:cNvPr id="3" name="Subtitle 2">
            <a:extLst>
              <a:ext uri="{FF2B5EF4-FFF2-40B4-BE49-F238E27FC236}">
                <a16:creationId xmlns:a16="http://schemas.microsoft.com/office/drawing/2014/main" id="{5C32AC36-C786-9DFA-8F47-836C13CDCC37}"/>
              </a:ext>
            </a:extLst>
          </p:cNvPr>
          <p:cNvSpPr>
            <a:spLocks noGrp="1"/>
          </p:cNvSpPr>
          <p:nvPr>
            <p:ph type="subTitle" idx="1"/>
          </p:nvPr>
        </p:nvSpPr>
        <p:spPr>
          <a:xfrm>
            <a:off x="690943" y="4262182"/>
            <a:ext cx="7270744" cy="481074"/>
          </a:xfrm>
        </p:spPr>
        <p:txBody>
          <a:bodyPr>
            <a:noAutofit/>
          </a:bodyPr>
          <a:lstStyle>
            <a:lvl1pPr marL="0" indent="0" algn="l">
              <a:lnSpc>
                <a:spcPts val="3600"/>
              </a:lnSpc>
              <a:buNone/>
              <a:defRPr sz="32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2" name="Title 1">
            <a:extLst>
              <a:ext uri="{FF2B5EF4-FFF2-40B4-BE49-F238E27FC236}">
                <a16:creationId xmlns:a16="http://schemas.microsoft.com/office/drawing/2014/main" id="{AA79E271-928F-15CD-4895-1399C9F9D4E4}"/>
              </a:ext>
            </a:extLst>
          </p:cNvPr>
          <p:cNvSpPr>
            <a:spLocks noGrp="1"/>
          </p:cNvSpPr>
          <p:nvPr>
            <p:ph type="ctrTitle"/>
          </p:nvPr>
        </p:nvSpPr>
        <p:spPr>
          <a:xfrm>
            <a:off x="665893" y="1899821"/>
            <a:ext cx="7270744" cy="2037810"/>
          </a:xfrm>
        </p:spPr>
        <p:txBody>
          <a:bodyPr anchor="t" anchorCtr="0">
            <a:noAutofit/>
          </a:bodyPr>
          <a:lstStyle>
            <a:lvl1pPr algn="l">
              <a:lnSpc>
                <a:spcPts val="7300"/>
              </a:lnSpc>
              <a:defRPr sz="7000" baseline="0">
                <a:solidFill>
                  <a:schemeClr val="tx2"/>
                </a:solidFill>
                <a:latin typeface="+mn-lt"/>
              </a:defRPr>
            </a:lvl1pPr>
          </a:lstStyle>
          <a:p>
            <a:r>
              <a:rPr lang="en-US"/>
              <a:t>Click to edit Master title style</a:t>
            </a:r>
            <a:endParaRPr lang="en-US" dirty="0"/>
          </a:p>
        </p:txBody>
      </p:sp>
      <p:sp>
        <p:nvSpPr>
          <p:cNvPr id="14" name="Rectangle 13">
            <a:extLst>
              <a:ext uri="{FF2B5EF4-FFF2-40B4-BE49-F238E27FC236}">
                <a16:creationId xmlns:a16="http://schemas.microsoft.com/office/drawing/2014/main" id="{76C6A610-EA2C-373D-CFD9-5D92558EF53C}"/>
              </a:ext>
            </a:extLst>
          </p:cNvPr>
          <p:cNvSpPr/>
          <p:nvPr/>
        </p:nvSpPr>
        <p:spPr>
          <a:xfrm>
            <a:off x="808051" y="1308410"/>
            <a:ext cx="1177383" cy="15611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1D0707A5-B842-3E94-72D0-DED8A701A26A}"/>
              </a:ext>
            </a:extLst>
          </p:cNvPr>
          <p:cNvSpPr/>
          <p:nvPr/>
        </p:nvSpPr>
        <p:spPr>
          <a:xfrm>
            <a:off x="8572500" y="0"/>
            <a:ext cx="3619500" cy="49065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04763B1C-C68B-1CC2-752F-0D0EC57F2605}"/>
              </a:ext>
            </a:extLst>
          </p:cNvPr>
          <p:cNvSpPr/>
          <p:nvPr/>
        </p:nvSpPr>
        <p:spPr>
          <a:xfrm>
            <a:off x="8572500" y="2276706"/>
            <a:ext cx="3619500" cy="38638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61823D9F-878A-40DA-6963-A25CFDF0D3F0}"/>
              </a:ext>
            </a:extLst>
          </p:cNvPr>
          <p:cNvSpPr/>
          <p:nvPr/>
        </p:nvSpPr>
        <p:spPr>
          <a:xfrm>
            <a:off x="8572500" y="6140606"/>
            <a:ext cx="36195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9C7DD633-8515-E75A-B8C3-519101EC25B9}"/>
              </a:ext>
            </a:extLst>
          </p:cNvPr>
          <p:cNvSpPr/>
          <p:nvPr/>
        </p:nvSpPr>
        <p:spPr>
          <a:xfrm>
            <a:off x="8572500" y="6721473"/>
            <a:ext cx="3619500" cy="136527"/>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Date Placeholder 26">
            <a:extLst>
              <a:ext uri="{FF2B5EF4-FFF2-40B4-BE49-F238E27FC236}">
                <a16:creationId xmlns:a16="http://schemas.microsoft.com/office/drawing/2014/main" id="{27EB7FA2-30D1-0AB1-6FCE-E66967BC3C0A}"/>
              </a:ext>
            </a:extLst>
          </p:cNvPr>
          <p:cNvSpPr>
            <a:spLocks noGrp="1"/>
          </p:cNvSpPr>
          <p:nvPr>
            <p:ph type="dt" sz="half" idx="10"/>
          </p:nvPr>
        </p:nvSpPr>
        <p:spPr/>
        <p:txBody>
          <a:bodyPr/>
          <a:lstStyle/>
          <a:p>
            <a:fld id="{E29707BB-F259-4D83-839F-2ABE0F4A8C61}" type="datetimeFigureOut">
              <a:rPr lang="en-US" smtClean="0"/>
              <a:t>10/1/2025</a:t>
            </a:fld>
            <a:endParaRPr lang="en-US"/>
          </a:p>
        </p:txBody>
      </p:sp>
      <p:sp>
        <p:nvSpPr>
          <p:cNvPr id="28" name="Footer Placeholder 27">
            <a:extLst>
              <a:ext uri="{FF2B5EF4-FFF2-40B4-BE49-F238E27FC236}">
                <a16:creationId xmlns:a16="http://schemas.microsoft.com/office/drawing/2014/main" id="{F42636D6-1BFB-2FBF-3C1D-ECB34DD021DA}"/>
              </a:ext>
            </a:extLst>
          </p:cNvPr>
          <p:cNvSpPr>
            <a:spLocks noGrp="1"/>
          </p:cNvSpPr>
          <p:nvPr>
            <p:ph type="ftr" sz="quarter" idx="11"/>
          </p:nvPr>
        </p:nvSpPr>
        <p:spPr/>
        <p:txBody>
          <a:bodyPr/>
          <a:lstStyle/>
          <a:p>
            <a:endParaRPr lang="en-US" dirty="0"/>
          </a:p>
        </p:txBody>
      </p:sp>
      <p:sp>
        <p:nvSpPr>
          <p:cNvPr id="29" name="Slide Number Placeholder 28">
            <a:extLst>
              <a:ext uri="{FF2B5EF4-FFF2-40B4-BE49-F238E27FC236}">
                <a16:creationId xmlns:a16="http://schemas.microsoft.com/office/drawing/2014/main" id="{F15B5E49-AFA8-B81B-A7B3-C9C70AF6C285}"/>
              </a:ext>
            </a:extLst>
          </p:cNvPr>
          <p:cNvSpPr>
            <a:spLocks noGrp="1"/>
          </p:cNvSpPr>
          <p:nvPr>
            <p:ph type="sldNum" sz="quarter" idx="12"/>
          </p:nvPr>
        </p:nvSpPr>
        <p:spPr/>
        <p:txBody>
          <a:bodyPr/>
          <a:lstStyle/>
          <a:p>
            <a:fld id="{6866C538-CC72-4FB8-85E1-4D3EC643CF88}" type="slidenum">
              <a:rPr lang="en-US" smtClean="0"/>
              <a:t>‹#›</a:t>
            </a:fld>
            <a:endParaRPr lang="en-US"/>
          </a:p>
        </p:txBody>
      </p:sp>
      <p:pic>
        <p:nvPicPr>
          <p:cNvPr id="9" name="Picture 8" descr="A green and black sign with white text&#10;&#10;Description automatically generated with low confidence">
            <a:extLst>
              <a:ext uri="{FF2B5EF4-FFF2-40B4-BE49-F238E27FC236}">
                <a16:creationId xmlns:a16="http://schemas.microsoft.com/office/drawing/2014/main" id="{39F7BEC2-7A11-3646-7938-FC630A0F0CDC}"/>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1338560" y="1084355"/>
            <a:ext cx="745926" cy="597583"/>
          </a:xfrm>
          <a:prstGeom prst="rect">
            <a:avLst/>
          </a:prstGeom>
        </p:spPr>
      </p:pic>
    </p:spTree>
    <p:extLst>
      <p:ext uri="{BB962C8B-B14F-4D97-AF65-F5344CB8AC3E}">
        <p14:creationId xmlns:p14="http://schemas.microsoft.com/office/powerpoint/2010/main" val="456426791"/>
      </p:ext>
    </p:extLst>
  </p:cSld>
  <p:clrMapOvr>
    <a:masterClrMapping/>
  </p:clrMapOvr>
  <p:extLst>
    <p:ext uri="{DCECCB84-F9BA-43D5-87BE-67443E8EF086}">
      <p15:sldGuideLst xmlns:p15="http://schemas.microsoft.com/office/powerpoint/2012/main">
        <p15:guide id="6" orient="horz" pos="2352">
          <p15:clr>
            <a:srgbClr val="FBAE40"/>
          </p15:clr>
        </p15:guide>
        <p15:guide id="7" orient="horz" pos="2808">
          <p15:clr>
            <a:srgbClr val="FBAE40"/>
          </p15:clr>
        </p15:guide>
        <p15:guide id="13">
          <p15:clr>
            <a:srgbClr val="FBAE40"/>
          </p15:clr>
        </p15:guide>
        <p15:guide id="14" pos="7680">
          <p15:clr>
            <a:srgbClr val="FBAE40"/>
          </p15:clr>
        </p15:guide>
        <p15:guide id="15" pos="540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Quotation Slide">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2A5B49E-E5F9-FA2F-C02A-B61A20453106}"/>
              </a:ext>
            </a:extLst>
          </p:cNvPr>
          <p:cNvSpPr/>
          <p:nvPr/>
        </p:nvSpPr>
        <p:spPr>
          <a:xfrm>
            <a:off x="0" y="0"/>
            <a:ext cx="800100" cy="4074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51A0B3FE-8AAD-BF30-8FD2-0754DA6931EA}"/>
              </a:ext>
            </a:extLst>
          </p:cNvPr>
          <p:cNvSpPr/>
          <p:nvPr/>
        </p:nvSpPr>
        <p:spPr>
          <a:xfrm>
            <a:off x="0" y="407405"/>
            <a:ext cx="800100" cy="57255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7FF3E31D-07D4-CEDE-63CF-54435160562B}"/>
              </a:ext>
            </a:extLst>
          </p:cNvPr>
          <p:cNvSpPr/>
          <p:nvPr/>
        </p:nvSpPr>
        <p:spPr>
          <a:xfrm>
            <a:off x="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F733B7FE-6977-392D-45FB-1B50BA99EE9F}"/>
              </a:ext>
            </a:extLst>
          </p:cNvPr>
          <p:cNvSpPr/>
          <p:nvPr/>
        </p:nvSpPr>
        <p:spPr>
          <a:xfrm>
            <a:off x="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Date Placeholder 15">
            <a:extLst>
              <a:ext uri="{FF2B5EF4-FFF2-40B4-BE49-F238E27FC236}">
                <a16:creationId xmlns:a16="http://schemas.microsoft.com/office/drawing/2014/main" id="{A96F7307-7862-C9B7-B016-3E11F040B474}"/>
              </a:ext>
            </a:extLst>
          </p:cNvPr>
          <p:cNvSpPr>
            <a:spLocks noGrp="1"/>
          </p:cNvSpPr>
          <p:nvPr>
            <p:ph type="dt" sz="half" idx="10"/>
          </p:nvPr>
        </p:nvSpPr>
        <p:spPr/>
        <p:txBody>
          <a:bodyPr/>
          <a:lstStyle/>
          <a:p>
            <a:fld id="{E29707BB-F259-4D83-839F-2ABE0F4A8C61}" type="datetimeFigureOut">
              <a:rPr lang="en-US" smtClean="0"/>
              <a:t>10/1/2025</a:t>
            </a:fld>
            <a:endParaRPr lang="en-US"/>
          </a:p>
        </p:txBody>
      </p:sp>
      <p:sp>
        <p:nvSpPr>
          <p:cNvPr id="17" name="Footer Placeholder 16">
            <a:extLst>
              <a:ext uri="{FF2B5EF4-FFF2-40B4-BE49-F238E27FC236}">
                <a16:creationId xmlns:a16="http://schemas.microsoft.com/office/drawing/2014/main" id="{E185FE7C-2AD4-E197-B71B-1B014594B5B8}"/>
              </a:ext>
            </a:extLst>
          </p:cNvPr>
          <p:cNvSpPr>
            <a:spLocks noGrp="1"/>
          </p:cNvSpPr>
          <p:nvPr>
            <p:ph type="ftr" sz="quarter" idx="11"/>
          </p:nvPr>
        </p:nvSpPr>
        <p:spPr/>
        <p:txBody>
          <a:bodyPr/>
          <a:lstStyle/>
          <a:p>
            <a:endParaRPr lang="en-US" dirty="0"/>
          </a:p>
        </p:txBody>
      </p:sp>
      <p:sp>
        <p:nvSpPr>
          <p:cNvPr id="18" name="Slide Number Placeholder 17">
            <a:extLst>
              <a:ext uri="{FF2B5EF4-FFF2-40B4-BE49-F238E27FC236}">
                <a16:creationId xmlns:a16="http://schemas.microsoft.com/office/drawing/2014/main" id="{FE2391B9-7AB5-56DF-AFC8-DAC6F96491B9}"/>
              </a:ext>
            </a:extLst>
          </p:cNvPr>
          <p:cNvSpPr>
            <a:spLocks noGrp="1"/>
          </p:cNvSpPr>
          <p:nvPr>
            <p:ph type="sldNum" sz="quarter" idx="12"/>
          </p:nvPr>
        </p:nvSpPr>
        <p:spPr/>
        <p:txBody>
          <a:bodyPr/>
          <a:lstStyle/>
          <a:p>
            <a:fld id="{6866C538-CC72-4FB8-85E1-4D3EC643CF88}" type="slidenum">
              <a:rPr lang="en-US" smtClean="0"/>
              <a:t>‹#›</a:t>
            </a:fld>
            <a:endParaRPr lang="en-US"/>
          </a:p>
        </p:txBody>
      </p:sp>
      <p:pic>
        <p:nvPicPr>
          <p:cNvPr id="5" name="Graphic 4">
            <a:extLst>
              <a:ext uri="{FF2B5EF4-FFF2-40B4-BE49-F238E27FC236}">
                <a16:creationId xmlns:a16="http://schemas.microsoft.com/office/drawing/2014/main" id="{74BDF5DE-DB65-8D90-7C62-333A96BB7A7B}"/>
              </a:ext>
            </a:extLst>
          </p:cNvPr>
          <p:cNvPicPr>
            <a:picLocks noChangeAspect="1"/>
          </p:cNvPicPr>
          <p:nvPr userDrawn="1"/>
        </p:nvPicPr>
        <p:blipFill rotWithShape="1">
          <a:blip r:embed="rId2" cstate="hq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l="6199" t="5483" r="49060" b="67217"/>
          <a:stretch/>
        </p:blipFill>
        <p:spPr>
          <a:xfrm>
            <a:off x="1375576" y="407406"/>
            <a:ext cx="1105232" cy="872754"/>
          </a:xfrm>
          <a:prstGeom prst="rect">
            <a:avLst/>
          </a:prstGeom>
        </p:spPr>
      </p:pic>
      <p:sp>
        <p:nvSpPr>
          <p:cNvPr id="13" name="Text Placeholder 12">
            <a:extLst>
              <a:ext uri="{FF2B5EF4-FFF2-40B4-BE49-F238E27FC236}">
                <a16:creationId xmlns:a16="http://schemas.microsoft.com/office/drawing/2014/main" id="{9534FFF5-3AD4-029C-B231-EE279758D96C}"/>
              </a:ext>
            </a:extLst>
          </p:cNvPr>
          <p:cNvSpPr>
            <a:spLocks noGrp="1"/>
          </p:cNvSpPr>
          <p:nvPr>
            <p:ph type="body" sz="quarter" idx="15" hasCustomPrompt="1"/>
          </p:nvPr>
        </p:nvSpPr>
        <p:spPr>
          <a:xfrm>
            <a:off x="1490318" y="1972475"/>
            <a:ext cx="9641179" cy="2267016"/>
          </a:xfrm>
        </p:spPr>
        <p:txBody>
          <a:bodyPr anchor="t" anchorCtr="0"/>
          <a:lstStyle>
            <a:lvl1pPr marL="0" indent="0">
              <a:lnSpc>
                <a:spcPts val="5500"/>
              </a:lnSpc>
              <a:buFontTx/>
              <a:buNone/>
              <a:defRPr sz="5000" baseline="0">
                <a:solidFill>
                  <a:schemeClr val="tx2"/>
                </a:solidFill>
              </a:defRPr>
            </a:lvl1pPr>
            <a:lvl2pPr marL="228600" indent="0">
              <a:buFontTx/>
              <a:buNone/>
              <a:defRPr sz="5000" baseline="0">
                <a:solidFill>
                  <a:schemeClr val="tx2"/>
                </a:solidFill>
              </a:defRPr>
            </a:lvl2pPr>
            <a:lvl3pPr marL="228600" indent="0">
              <a:buFontTx/>
              <a:buNone/>
              <a:defRPr sz="5000" baseline="0">
                <a:solidFill>
                  <a:schemeClr val="tx2"/>
                </a:solidFill>
              </a:defRPr>
            </a:lvl3pPr>
            <a:lvl4pPr marL="228600" indent="0">
              <a:buFontTx/>
              <a:buNone/>
              <a:defRPr sz="5000" baseline="0">
                <a:solidFill>
                  <a:schemeClr val="tx2"/>
                </a:solidFill>
              </a:defRPr>
            </a:lvl4pPr>
            <a:lvl5pPr marL="228600" indent="0">
              <a:buFontTx/>
              <a:buNone/>
              <a:defRPr sz="5000" baseline="0">
                <a:solidFill>
                  <a:schemeClr val="tx2"/>
                </a:solidFill>
              </a:defRPr>
            </a:lvl5pPr>
          </a:lstStyle>
          <a:p>
            <a:pPr lvl="0"/>
            <a:r>
              <a:rPr lang="en-US" dirty="0"/>
              <a:t>Click to edit quote</a:t>
            </a:r>
          </a:p>
        </p:txBody>
      </p:sp>
      <p:sp>
        <p:nvSpPr>
          <p:cNvPr id="19" name="Text Placeholder 18">
            <a:extLst>
              <a:ext uri="{FF2B5EF4-FFF2-40B4-BE49-F238E27FC236}">
                <a16:creationId xmlns:a16="http://schemas.microsoft.com/office/drawing/2014/main" id="{90C4FC97-A722-D9C3-10A4-8C647DD07C44}"/>
              </a:ext>
            </a:extLst>
          </p:cNvPr>
          <p:cNvSpPr>
            <a:spLocks noGrp="1"/>
          </p:cNvSpPr>
          <p:nvPr>
            <p:ph type="body" sz="quarter" idx="16" hasCustomPrompt="1"/>
          </p:nvPr>
        </p:nvSpPr>
        <p:spPr>
          <a:xfrm>
            <a:off x="7861865" y="4478972"/>
            <a:ext cx="3027362" cy="1117600"/>
          </a:xfrm>
        </p:spPr>
        <p:txBody>
          <a:bodyPr/>
          <a:lstStyle>
            <a:lvl1pPr marL="0" indent="0" algn="r">
              <a:buFontTx/>
              <a:buNone/>
              <a:defRPr sz="2400" baseline="0">
                <a:solidFill>
                  <a:schemeClr val="tx2"/>
                </a:solidFill>
              </a:defRPr>
            </a:lvl1pPr>
            <a:lvl2pPr marL="228600" indent="0">
              <a:buFontTx/>
              <a:buNone/>
              <a:defRPr baseline="0">
                <a:solidFill>
                  <a:schemeClr val="tx2"/>
                </a:solidFill>
              </a:defRPr>
            </a:lvl2pPr>
            <a:lvl3pPr marL="228600" indent="0">
              <a:buFontTx/>
              <a:buNone/>
              <a:defRPr baseline="0">
                <a:solidFill>
                  <a:schemeClr val="tx2"/>
                </a:solidFill>
              </a:defRPr>
            </a:lvl3pPr>
            <a:lvl4pPr marL="228600" indent="0">
              <a:buFontTx/>
              <a:buNone/>
              <a:defRPr baseline="0">
                <a:solidFill>
                  <a:schemeClr val="tx2"/>
                </a:solidFill>
              </a:defRPr>
            </a:lvl4pPr>
            <a:lvl5pPr marL="228600" indent="0">
              <a:buFontTx/>
              <a:buNone/>
              <a:defRPr baseline="0">
                <a:solidFill>
                  <a:schemeClr val="tx2"/>
                </a:solidFill>
              </a:defRPr>
            </a:lvl5pPr>
          </a:lstStyle>
          <a:p>
            <a:pPr lvl="0"/>
            <a:r>
              <a:rPr lang="en-US" dirty="0"/>
              <a:t>Click to add name</a:t>
            </a:r>
          </a:p>
        </p:txBody>
      </p:sp>
      <p:pic>
        <p:nvPicPr>
          <p:cNvPr id="2" name="Graphic 12">
            <a:extLst>
              <a:ext uri="{FF2B5EF4-FFF2-40B4-BE49-F238E27FC236}">
                <a16:creationId xmlns:a16="http://schemas.microsoft.com/office/drawing/2014/main" id="{9D076BC5-72ED-A6BF-9002-98AB3902A009}"/>
              </a:ext>
            </a:extLst>
          </p:cNvPr>
          <p:cNvPicPr>
            <a:picLocks noChangeAspect="1"/>
          </p:cNvPicPr>
          <p:nvPr userDrawn="1"/>
        </p:nvPicPr>
        <p:blipFill>
          <a:blip r:embed="rId4" cstate="hqprint">
            <a:extLst>
              <a:ext uri="{28A0092B-C50C-407E-A947-70E740481C1C}">
                <a14:useLocalDpi xmlns:a14="http://schemas.microsoft.com/office/drawing/2010/main" val="0"/>
              </a:ext>
            </a:extLst>
          </a:blip>
          <a:srcRect/>
          <a:stretch/>
        </p:blipFill>
        <p:spPr>
          <a:xfrm>
            <a:off x="9696141" y="6184877"/>
            <a:ext cx="2143243" cy="539071"/>
          </a:xfrm>
          <a:prstGeom prst="rect">
            <a:avLst/>
          </a:prstGeom>
        </p:spPr>
      </p:pic>
    </p:spTree>
    <p:extLst>
      <p:ext uri="{BB962C8B-B14F-4D97-AF65-F5344CB8AC3E}">
        <p14:creationId xmlns:p14="http://schemas.microsoft.com/office/powerpoint/2010/main" val="21510451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End slide">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A85BB161-9511-37BF-CFA5-978A4331C148}"/>
              </a:ext>
            </a:extLst>
          </p:cNvPr>
          <p:cNvSpPr/>
          <p:nvPr/>
        </p:nvSpPr>
        <p:spPr>
          <a:xfrm>
            <a:off x="0" y="0"/>
            <a:ext cx="3604846" cy="139797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2C3F0808-42D4-F9CA-8423-F986453CFE20}"/>
              </a:ext>
            </a:extLst>
          </p:cNvPr>
          <p:cNvSpPr/>
          <p:nvPr/>
        </p:nvSpPr>
        <p:spPr>
          <a:xfrm>
            <a:off x="0" y="1397976"/>
            <a:ext cx="3604846" cy="473494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D63BA47F-C00E-47CB-49A8-D38CFFD44ABA}"/>
              </a:ext>
            </a:extLst>
          </p:cNvPr>
          <p:cNvSpPr/>
          <p:nvPr/>
        </p:nvSpPr>
        <p:spPr>
          <a:xfrm>
            <a:off x="0" y="6132920"/>
            <a:ext cx="3604846"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C5E7A0A2-7B63-423C-6F6E-45F5FCD1CCFE}"/>
              </a:ext>
            </a:extLst>
          </p:cNvPr>
          <p:cNvSpPr/>
          <p:nvPr/>
        </p:nvSpPr>
        <p:spPr>
          <a:xfrm>
            <a:off x="0" y="6713789"/>
            <a:ext cx="3604846"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E487A5D5-C41D-4812-EF47-59722D273E1B}"/>
              </a:ext>
            </a:extLst>
          </p:cNvPr>
          <p:cNvSpPr/>
          <p:nvPr/>
        </p:nvSpPr>
        <p:spPr>
          <a:xfrm>
            <a:off x="11391900" y="0"/>
            <a:ext cx="800100" cy="139797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8729D16B-3F8C-BD7E-E229-9B0C0DE5B904}"/>
              </a:ext>
            </a:extLst>
          </p:cNvPr>
          <p:cNvSpPr/>
          <p:nvPr/>
        </p:nvSpPr>
        <p:spPr>
          <a:xfrm>
            <a:off x="11391900" y="1397976"/>
            <a:ext cx="800100" cy="473494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6C2116E-AC6B-7EDF-1EE4-D2F4426702EE}"/>
              </a:ext>
            </a:extLst>
          </p:cNvPr>
          <p:cNvSpPr/>
          <p:nvPr/>
        </p:nvSpPr>
        <p:spPr>
          <a:xfrm>
            <a:off x="1139190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EE0A1199-9619-3B7B-BBD1-61DF137F6015}"/>
              </a:ext>
            </a:extLst>
          </p:cNvPr>
          <p:cNvSpPr/>
          <p:nvPr/>
        </p:nvSpPr>
        <p:spPr>
          <a:xfrm>
            <a:off x="1139190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Graphic 12">
            <a:extLst>
              <a:ext uri="{FF2B5EF4-FFF2-40B4-BE49-F238E27FC236}">
                <a16:creationId xmlns:a16="http://schemas.microsoft.com/office/drawing/2014/main" id="{CD9E246B-DD1A-E5A2-3FE7-A5FEA8104EE1}"/>
              </a:ext>
            </a:extLst>
          </p:cNvPr>
          <p:cNvPicPr>
            <a:picLocks noChangeAspect="1"/>
          </p:cNvPicPr>
          <p:nvPr userDrawn="1"/>
        </p:nvPicPr>
        <p:blipFill>
          <a:blip r:embed="rId2" cstate="hqprint">
            <a:extLst>
              <a:ext uri="{28A0092B-C50C-407E-A947-70E740481C1C}">
                <a14:useLocalDpi xmlns:a14="http://schemas.microsoft.com/office/drawing/2010/main" val="0"/>
              </a:ext>
            </a:extLst>
          </a:blip>
          <a:srcRect/>
          <a:stretch/>
        </p:blipFill>
        <p:spPr>
          <a:xfrm>
            <a:off x="5336132" y="3053788"/>
            <a:ext cx="2983539" cy="750423"/>
          </a:xfrm>
          <a:prstGeom prst="rect">
            <a:avLst/>
          </a:prstGeom>
        </p:spPr>
      </p:pic>
      <p:pic>
        <p:nvPicPr>
          <p:cNvPr id="4" name="Picture 3" descr="A green and black sign with white text&#10;&#10;Description automatically generated with low confidence">
            <a:extLst>
              <a:ext uri="{FF2B5EF4-FFF2-40B4-BE49-F238E27FC236}">
                <a16:creationId xmlns:a16="http://schemas.microsoft.com/office/drawing/2014/main" id="{6EA55715-3187-059A-A2D3-134781912EAF}"/>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8616772" y="3056184"/>
            <a:ext cx="933717" cy="748027"/>
          </a:xfrm>
          <a:prstGeom prst="rect">
            <a:avLst/>
          </a:prstGeom>
        </p:spPr>
      </p:pic>
    </p:spTree>
    <p:extLst>
      <p:ext uri="{BB962C8B-B14F-4D97-AF65-F5344CB8AC3E}">
        <p14:creationId xmlns:p14="http://schemas.microsoft.com/office/powerpoint/2010/main" val="387667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Optional slide A">
    <p:spTree>
      <p:nvGrpSpPr>
        <p:cNvPr id="1" name=""/>
        <p:cNvGrpSpPr/>
        <p:nvPr/>
      </p:nvGrpSpPr>
      <p:grpSpPr>
        <a:xfrm>
          <a:off x="0" y="0"/>
          <a:ext cx="0" cy="0"/>
          <a:chOff x="0" y="0"/>
          <a:chExt cx="0" cy="0"/>
        </a:xfrm>
      </p:grpSpPr>
      <p:sp>
        <p:nvSpPr>
          <p:cNvPr id="7" name="Date Placeholder 6">
            <a:extLst>
              <a:ext uri="{FF2B5EF4-FFF2-40B4-BE49-F238E27FC236}">
                <a16:creationId xmlns:a16="http://schemas.microsoft.com/office/drawing/2014/main" id="{B4631687-903D-FA29-CAE3-94E6CFF14BBB}"/>
              </a:ext>
            </a:extLst>
          </p:cNvPr>
          <p:cNvSpPr>
            <a:spLocks noGrp="1"/>
          </p:cNvSpPr>
          <p:nvPr>
            <p:ph type="dt" sz="half" idx="10"/>
          </p:nvPr>
        </p:nvSpPr>
        <p:spPr/>
        <p:txBody>
          <a:bodyPr/>
          <a:lstStyle/>
          <a:p>
            <a:fld id="{E29707BB-F259-4D83-839F-2ABE0F4A8C61}" type="datetimeFigureOut">
              <a:rPr lang="en-US" smtClean="0"/>
              <a:t>10/1/2025</a:t>
            </a:fld>
            <a:endParaRPr lang="en-US"/>
          </a:p>
        </p:txBody>
      </p:sp>
      <p:sp>
        <p:nvSpPr>
          <p:cNvPr id="8" name="Footer Placeholder 7">
            <a:extLst>
              <a:ext uri="{FF2B5EF4-FFF2-40B4-BE49-F238E27FC236}">
                <a16:creationId xmlns:a16="http://schemas.microsoft.com/office/drawing/2014/main" id="{2AA5FF12-EABD-8B32-D162-0945BA31F194}"/>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5F658AD2-E119-966A-628A-0EF6768EE9E4}"/>
              </a:ext>
            </a:extLst>
          </p:cNvPr>
          <p:cNvSpPr>
            <a:spLocks noGrp="1"/>
          </p:cNvSpPr>
          <p:nvPr>
            <p:ph type="sldNum" sz="quarter" idx="12"/>
          </p:nvPr>
        </p:nvSpPr>
        <p:spPr/>
        <p:txBody>
          <a:bodyPr/>
          <a:lstStyle/>
          <a:p>
            <a:fld id="{6866C538-CC72-4FB8-85E1-4D3EC643CF88}" type="slidenum">
              <a:rPr lang="en-US" smtClean="0"/>
              <a:t>‹#›</a:t>
            </a:fld>
            <a:endParaRPr lang="en-US"/>
          </a:p>
        </p:txBody>
      </p:sp>
      <p:sp>
        <p:nvSpPr>
          <p:cNvPr id="10" name="Title 1">
            <a:extLst>
              <a:ext uri="{FF2B5EF4-FFF2-40B4-BE49-F238E27FC236}">
                <a16:creationId xmlns:a16="http://schemas.microsoft.com/office/drawing/2014/main" id="{5D3B7760-81ED-7206-2D52-1C773DE6223F}"/>
              </a:ext>
            </a:extLst>
          </p:cNvPr>
          <p:cNvSpPr txBox="1">
            <a:spLocks/>
          </p:cNvSpPr>
          <p:nvPr/>
        </p:nvSpPr>
        <p:spPr>
          <a:xfrm>
            <a:off x="1482639" y="3955160"/>
            <a:ext cx="9845550" cy="1158265"/>
          </a:xfrm>
          <a:prstGeom prst="rect">
            <a:avLst/>
          </a:prstGeom>
        </p:spPr>
        <p:txBody>
          <a:bodyPr vert="horz" lIns="91440" tIns="45720" rIns="91440" bIns="45720" rtlCol="0" anchor="t" anchorCtr="0">
            <a:noAutofit/>
          </a:bodyPr>
          <a:lstStyle>
            <a:lvl1pPr algn="l" defTabSz="914400" rtl="0" eaLnBrk="1" latinLnBrk="0" hangingPunct="1">
              <a:lnSpc>
                <a:spcPct val="90000"/>
              </a:lnSpc>
              <a:spcBef>
                <a:spcPct val="0"/>
              </a:spcBef>
              <a:buNone/>
              <a:defRPr sz="4000" kern="1200" baseline="0">
                <a:solidFill>
                  <a:schemeClr val="tx2"/>
                </a:solidFill>
                <a:latin typeface="+mn-lt"/>
                <a:ea typeface="+mj-ea"/>
                <a:cs typeface="+mj-cs"/>
              </a:defRPr>
            </a:lvl1pPr>
          </a:lstStyle>
          <a:p>
            <a:r>
              <a:rPr lang="en-US" dirty="0"/>
              <a:t>Click to edit slide title</a:t>
            </a:r>
          </a:p>
        </p:txBody>
      </p:sp>
      <p:sp>
        <p:nvSpPr>
          <p:cNvPr id="11" name="Subtitle 2">
            <a:extLst>
              <a:ext uri="{FF2B5EF4-FFF2-40B4-BE49-F238E27FC236}">
                <a16:creationId xmlns:a16="http://schemas.microsoft.com/office/drawing/2014/main" id="{18069BA6-7B86-AAF1-0259-0E34177D9FBF}"/>
              </a:ext>
            </a:extLst>
          </p:cNvPr>
          <p:cNvSpPr>
            <a:spLocks noGrp="1"/>
          </p:cNvSpPr>
          <p:nvPr>
            <p:ph type="subTitle" idx="1"/>
          </p:nvPr>
        </p:nvSpPr>
        <p:spPr>
          <a:xfrm>
            <a:off x="1482639" y="4987185"/>
            <a:ext cx="6633527" cy="481074"/>
          </a:xfrm>
        </p:spPr>
        <p:txBody>
          <a:bodyPr>
            <a:noAutofit/>
          </a:bodyPr>
          <a:lstStyle>
            <a:lvl1pPr marL="0" indent="0" algn="l">
              <a:buNone/>
              <a:defRPr sz="32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112864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ptional Slide B">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72DBEC8C-0D20-A268-52DB-BA91537EBC55}"/>
              </a:ext>
            </a:extLst>
          </p:cNvPr>
          <p:cNvSpPr>
            <a:spLocks noGrp="1"/>
          </p:cNvSpPr>
          <p:nvPr>
            <p:ph type="dt" sz="half" idx="10"/>
          </p:nvPr>
        </p:nvSpPr>
        <p:spPr/>
        <p:txBody>
          <a:bodyPr/>
          <a:lstStyle/>
          <a:p>
            <a:fld id="{E29707BB-F259-4D83-839F-2ABE0F4A8C61}" type="datetimeFigureOut">
              <a:rPr lang="en-US" smtClean="0"/>
              <a:t>10/1/2025</a:t>
            </a:fld>
            <a:endParaRPr lang="en-US"/>
          </a:p>
        </p:txBody>
      </p:sp>
      <p:sp>
        <p:nvSpPr>
          <p:cNvPr id="6" name="Footer Placeholder 5">
            <a:extLst>
              <a:ext uri="{FF2B5EF4-FFF2-40B4-BE49-F238E27FC236}">
                <a16:creationId xmlns:a16="http://schemas.microsoft.com/office/drawing/2014/main" id="{31718F3F-1E39-60B5-3A1F-F9AD9129938E}"/>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AF959F59-4699-BD10-B5DF-0297C51DD4F6}"/>
              </a:ext>
            </a:extLst>
          </p:cNvPr>
          <p:cNvSpPr>
            <a:spLocks noGrp="1"/>
          </p:cNvSpPr>
          <p:nvPr>
            <p:ph type="sldNum" sz="quarter" idx="12"/>
          </p:nvPr>
        </p:nvSpPr>
        <p:spPr/>
        <p:txBody>
          <a:bodyPr/>
          <a:lstStyle/>
          <a:p>
            <a:fld id="{6866C538-CC72-4FB8-85E1-4D3EC643CF88}" type="slidenum">
              <a:rPr lang="en-US" smtClean="0"/>
              <a:t>‹#›</a:t>
            </a:fld>
            <a:endParaRPr lang="en-US"/>
          </a:p>
        </p:txBody>
      </p:sp>
      <p:sp>
        <p:nvSpPr>
          <p:cNvPr id="9" name="Title 8">
            <a:extLst>
              <a:ext uri="{FF2B5EF4-FFF2-40B4-BE49-F238E27FC236}">
                <a16:creationId xmlns:a16="http://schemas.microsoft.com/office/drawing/2014/main" id="{71FBE379-707C-15C3-FF7D-C1F6741C7B0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2810333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Optional Slide C">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285C15C-4CAA-D237-97EB-3EEEE3356B3E}"/>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D214B2D-1E10-448B-5C05-81A1249CB88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47C3EC0-5FD1-9189-BD2D-D7E02EDC6D04}"/>
              </a:ext>
            </a:extLst>
          </p:cNvPr>
          <p:cNvSpPr>
            <a:spLocks noGrp="1"/>
          </p:cNvSpPr>
          <p:nvPr>
            <p:ph type="dt" sz="half" idx="10"/>
          </p:nvPr>
        </p:nvSpPr>
        <p:spPr/>
        <p:txBody>
          <a:bodyPr/>
          <a:lstStyle/>
          <a:p>
            <a:fld id="{E29707BB-F259-4D83-839F-2ABE0F4A8C61}" type="datetimeFigureOut">
              <a:rPr lang="en-US" smtClean="0"/>
              <a:t>10/1/2025</a:t>
            </a:fld>
            <a:endParaRPr lang="en-US"/>
          </a:p>
        </p:txBody>
      </p:sp>
      <p:sp>
        <p:nvSpPr>
          <p:cNvPr id="8" name="Footer Placeholder 7">
            <a:extLst>
              <a:ext uri="{FF2B5EF4-FFF2-40B4-BE49-F238E27FC236}">
                <a16:creationId xmlns:a16="http://schemas.microsoft.com/office/drawing/2014/main" id="{7649205E-62D6-55A8-CC8F-CE5BE887329C}"/>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40113078-502B-0587-8EED-1EE67885A878}"/>
              </a:ext>
            </a:extLst>
          </p:cNvPr>
          <p:cNvSpPr>
            <a:spLocks noGrp="1"/>
          </p:cNvSpPr>
          <p:nvPr>
            <p:ph type="sldNum" sz="quarter" idx="12"/>
          </p:nvPr>
        </p:nvSpPr>
        <p:spPr/>
        <p:txBody>
          <a:bodyPr/>
          <a:lstStyle/>
          <a:p>
            <a:fld id="{6866C538-CC72-4FB8-85E1-4D3EC643CF88}" type="slidenum">
              <a:rPr lang="en-US" smtClean="0"/>
              <a:t>‹#›</a:t>
            </a:fld>
            <a:endParaRPr lang="en-US"/>
          </a:p>
        </p:txBody>
      </p:sp>
    </p:spTree>
    <p:extLst>
      <p:ext uri="{BB962C8B-B14F-4D97-AF65-F5344CB8AC3E}">
        <p14:creationId xmlns:p14="http://schemas.microsoft.com/office/powerpoint/2010/main" val="364331185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2707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Chapter Slide Slide Whit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79E271-928F-15CD-4895-1399C9F9D4E4}"/>
              </a:ext>
            </a:extLst>
          </p:cNvPr>
          <p:cNvSpPr>
            <a:spLocks noGrp="1"/>
          </p:cNvSpPr>
          <p:nvPr>
            <p:ph type="ctrTitle"/>
          </p:nvPr>
        </p:nvSpPr>
        <p:spPr>
          <a:xfrm>
            <a:off x="1441445" y="1265424"/>
            <a:ext cx="7223161" cy="2788275"/>
          </a:xfrm>
        </p:spPr>
        <p:txBody>
          <a:bodyPr anchor="t" anchorCtr="0">
            <a:noAutofit/>
          </a:bodyPr>
          <a:lstStyle>
            <a:lvl1pPr algn="l">
              <a:lnSpc>
                <a:spcPts val="7000"/>
              </a:lnSpc>
              <a:defRPr sz="7000" baseline="0">
                <a:solidFill>
                  <a:schemeClr val="tx2"/>
                </a:solidFill>
                <a:latin typeface="+mn-lt"/>
              </a:defRPr>
            </a:lvl1pPr>
          </a:lstStyle>
          <a:p>
            <a:r>
              <a:rPr lang="en-US"/>
              <a:t>Click to edit Master title style</a:t>
            </a:r>
            <a:endParaRPr lang="en-US" dirty="0"/>
          </a:p>
        </p:txBody>
      </p:sp>
      <p:sp>
        <p:nvSpPr>
          <p:cNvPr id="12" name="Rectangle 11">
            <a:extLst>
              <a:ext uri="{FF2B5EF4-FFF2-40B4-BE49-F238E27FC236}">
                <a16:creationId xmlns:a16="http://schemas.microsoft.com/office/drawing/2014/main" id="{D585FAA7-2051-0896-BB1B-6A98D09F4D61}"/>
              </a:ext>
            </a:extLst>
          </p:cNvPr>
          <p:cNvSpPr/>
          <p:nvPr/>
        </p:nvSpPr>
        <p:spPr>
          <a:xfrm>
            <a:off x="1600930" y="761905"/>
            <a:ext cx="1261769" cy="17477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22A5B49E-E5F9-FA2F-C02A-B61A20453106}"/>
              </a:ext>
            </a:extLst>
          </p:cNvPr>
          <p:cNvSpPr/>
          <p:nvPr/>
        </p:nvSpPr>
        <p:spPr>
          <a:xfrm>
            <a:off x="0" y="0"/>
            <a:ext cx="800100" cy="4074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51A0B3FE-8AAD-BF30-8FD2-0754DA6931EA}"/>
              </a:ext>
            </a:extLst>
          </p:cNvPr>
          <p:cNvSpPr/>
          <p:nvPr/>
        </p:nvSpPr>
        <p:spPr>
          <a:xfrm>
            <a:off x="0" y="407405"/>
            <a:ext cx="800100" cy="57255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7FF3E31D-07D4-CEDE-63CF-54435160562B}"/>
              </a:ext>
            </a:extLst>
          </p:cNvPr>
          <p:cNvSpPr/>
          <p:nvPr/>
        </p:nvSpPr>
        <p:spPr>
          <a:xfrm>
            <a:off x="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F733B7FE-6977-392D-45FB-1B50BA99EE9F}"/>
              </a:ext>
            </a:extLst>
          </p:cNvPr>
          <p:cNvSpPr/>
          <p:nvPr/>
        </p:nvSpPr>
        <p:spPr>
          <a:xfrm>
            <a:off x="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Date Placeholder 15">
            <a:extLst>
              <a:ext uri="{FF2B5EF4-FFF2-40B4-BE49-F238E27FC236}">
                <a16:creationId xmlns:a16="http://schemas.microsoft.com/office/drawing/2014/main" id="{A96F7307-7862-C9B7-B016-3E11F040B474}"/>
              </a:ext>
            </a:extLst>
          </p:cNvPr>
          <p:cNvSpPr>
            <a:spLocks noGrp="1"/>
          </p:cNvSpPr>
          <p:nvPr>
            <p:ph type="dt" sz="half" idx="10"/>
          </p:nvPr>
        </p:nvSpPr>
        <p:spPr/>
        <p:txBody>
          <a:bodyPr/>
          <a:lstStyle/>
          <a:p>
            <a:fld id="{E29707BB-F259-4D83-839F-2ABE0F4A8C61}" type="datetimeFigureOut">
              <a:rPr lang="en-US" smtClean="0"/>
              <a:t>10/1/2025</a:t>
            </a:fld>
            <a:endParaRPr lang="en-US"/>
          </a:p>
        </p:txBody>
      </p:sp>
      <p:sp>
        <p:nvSpPr>
          <p:cNvPr id="17" name="Footer Placeholder 16">
            <a:extLst>
              <a:ext uri="{FF2B5EF4-FFF2-40B4-BE49-F238E27FC236}">
                <a16:creationId xmlns:a16="http://schemas.microsoft.com/office/drawing/2014/main" id="{E185FE7C-2AD4-E197-B71B-1B014594B5B8}"/>
              </a:ext>
            </a:extLst>
          </p:cNvPr>
          <p:cNvSpPr>
            <a:spLocks noGrp="1"/>
          </p:cNvSpPr>
          <p:nvPr>
            <p:ph type="ftr" sz="quarter" idx="11"/>
          </p:nvPr>
        </p:nvSpPr>
        <p:spPr/>
        <p:txBody>
          <a:bodyPr/>
          <a:lstStyle/>
          <a:p>
            <a:endParaRPr lang="en-US" dirty="0"/>
          </a:p>
        </p:txBody>
      </p:sp>
      <p:sp>
        <p:nvSpPr>
          <p:cNvPr id="18" name="Slide Number Placeholder 17">
            <a:extLst>
              <a:ext uri="{FF2B5EF4-FFF2-40B4-BE49-F238E27FC236}">
                <a16:creationId xmlns:a16="http://schemas.microsoft.com/office/drawing/2014/main" id="{FE2391B9-7AB5-56DF-AFC8-DAC6F96491B9}"/>
              </a:ext>
            </a:extLst>
          </p:cNvPr>
          <p:cNvSpPr>
            <a:spLocks noGrp="1"/>
          </p:cNvSpPr>
          <p:nvPr>
            <p:ph type="sldNum" sz="quarter" idx="12"/>
          </p:nvPr>
        </p:nvSpPr>
        <p:spPr/>
        <p:txBody>
          <a:bodyPr/>
          <a:lstStyle/>
          <a:p>
            <a:fld id="{6866C538-CC72-4FB8-85E1-4D3EC643CF88}" type="slidenum">
              <a:rPr lang="en-US" smtClean="0"/>
              <a:t>‹#›</a:t>
            </a:fld>
            <a:endParaRPr lang="en-US"/>
          </a:p>
        </p:txBody>
      </p:sp>
      <p:pic>
        <p:nvPicPr>
          <p:cNvPr id="6" name="Graphic 12">
            <a:extLst>
              <a:ext uri="{FF2B5EF4-FFF2-40B4-BE49-F238E27FC236}">
                <a16:creationId xmlns:a16="http://schemas.microsoft.com/office/drawing/2014/main" id="{8936DC9F-8FA6-9298-65B7-1902E5E5F460}"/>
              </a:ext>
            </a:extLst>
          </p:cNvPr>
          <p:cNvPicPr>
            <a:picLocks noChangeAspect="1"/>
          </p:cNvPicPr>
          <p:nvPr userDrawn="1"/>
        </p:nvPicPr>
        <p:blipFill>
          <a:blip r:embed="rId2" cstate="hqprint">
            <a:extLst>
              <a:ext uri="{28A0092B-C50C-407E-A947-70E740481C1C}">
                <a14:useLocalDpi xmlns:a14="http://schemas.microsoft.com/office/drawing/2010/main" val="0"/>
              </a:ext>
            </a:extLst>
          </a:blip>
          <a:srcRect/>
          <a:stretch/>
        </p:blipFill>
        <p:spPr>
          <a:xfrm>
            <a:off x="8995101" y="6184877"/>
            <a:ext cx="2143243" cy="539071"/>
          </a:xfrm>
          <a:prstGeom prst="rect">
            <a:avLst/>
          </a:prstGeom>
        </p:spPr>
      </p:pic>
      <p:pic>
        <p:nvPicPr>
          <p:cNvPr id="3" name="Picture 2" descr="A green and black sign with white text&#10;&#10;Description automatically generated with low confidence">
            <a:extLst>
              <a:ext uri="{FF2B5EF4-FFF2-40B4-BE49-F238E27FC236}">
                <a16:creationId xmlns:a16="http://schemas.microsoft.com/office/drawing/2014/main" id="{C828B5EC-A0E9-D57F-F12B-04DDDD5E9FED}"/>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1341982" y="6186395"/>
            <a:ext cx="658314" cy="527394"/>
          </a:xfrm>
          <a:prstGeom prst="rect">
            <a:avLst/>
          </a:prstGeom>
        </p:spPr>
      </p:pic>
    </p:spTree>
    <p:extLst>
      <p:ext uri="{BB962C8B-B14F-4D97-AF65-F5344CB8AC3E}">
        <p14:creationId xmlns:p14="http://schemas.microsoft.com/office/powerpoint/2010/main" val="13760936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2 column Slid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8D02CC-B17D-BFA8-A270-645E5F78BCA1}"/>
              </a:ext>
            </a:extLst>
          </p:cNvPr>
          <p:cNvSpPr>
            <a:spLocks noGrp="1"/>
          </p:cNvSpPr>
          <p:nvPr>
            <p:ph type="title" hasCustomPrompt="1"/>
          </p:nvPr>
        </p:nvSpPr>
        <p:spPr>
          <a:xfrm>
            <a:off x="1494132" y="639611"/>
            <a:ext cx="10218292" cy="1158265"/>
          </a:xfrm>
        </p:spPr>
        <p:txBody>
          <a:bodyPr anchor="t" anchorCtr="0">
            <a:noAutofit/>
          </a:bodyPr>
          <a:lstStyle>
            <a:lvl1pPr>
              <a:defRPr sz="4000" baseline="0">
                <a:latin typeface="+mn-lt"/>
              </a:defRPr>
            </a:lvl1pPr>
          </a:lstStyle>
          <a:p>
            <a:r>
              <a:rPr lang="en-US" dirty="0"/>
              <a:t>Click to edit slide title</a:t>
            </a:r>
          </a:p>
        </p:txBody>
      </p:sp>
      <p:sp>
        <p:nvSpPr>
          <p:cNvPr id="4" name="Date Placeholder 3">
            <a:extLst>
              <a:ext uri="{FF2B5EF4-FFF2-40B4-BE49-F238E27FC236}">
                <a16:creationId xmlns:a16="http://schemas.microsoft.com/office/drawing/2014/main" id="{ABA8BDE4-C76E-EEA3-0996-747F5F118E70}"/>
              </a:ext>
            </a:extLst>
          </p:cNvPr>
          <p:cNvSpPr>
            <a:spLocks noGrp="1"/>
          </p:cNvSpPr>
          <p:nvPr>
            <p:ph type="dt" sz="half" idx="10"/>
          </p:nvPr>
        </p:nvSpPr>
        <p:spPr>
          <a:xfrm>
            <a:off x="1600200" y="6356350"/>
            <a:ext cx="1400452" cy="365125"/>
          </a:xfrm>
          <a:prstGeom prst="rect">
            <a:avLst/>
          </a:prstGeom>
        </p:spPr>
        <p:txBody>
          <a:bodyPr/>
          <a:lstStyle/>
          <a:p>
            <a:fld id="{E29707BB-F259-4D83-839F-2ABE0F4A8C61}" type="datetimeFigureOut">
              <a:rPr lang="en-US" smtClean="0"/>
              <a:t>10/1/2025</a:t>
            </a:fld>
            <a:endParaRPr lang="en-US" dirty="0"/>
          </a:p>
        </p:txBody>
      </p:sp>
      <p:sp>
        <p:nvSpPr>
          <p:cNvPr id="5" name="Footer Placeholder 4">
            <a:extLst>
              <a:ext uri="{FF2B5EF4-FFF2-40B4-BE49-F238E27FC236}">
                <a16:creationId xmlns:a16="http://schemas.microsoft.com/office/drawing/2014/main" id="{C88FFD6C-254B-CDC4-EBB3-9E385D634E4C}"/>
              </a:ext>
            </a:extLst>
          </p:cNvPr>
          <p:cNvSpPr>
            <a:spLocks noGrp="1"/>
          </p:cNvSpPr>
          <p:nvPr>
            <p:ph type="ftr" sz="quarter" idx="11"/>
          </p:nvPr>
        </p:nvSpPr>
        <p:spPr>
          <a:xfrm>
            <a:off x="3000652" y="6356350"/>
            <a:ext cx="4114800" cy="365125"/>
          </a:xfrm>
          <a:prstGeom prst="rect">
            <a:avLst/>
          </a:prstGeom>
        </p:spPr>
        <p:txBody>
          <a:bodyPr/>
          <a:lstStyle/>
          <a:p>
            <a:endParaRPr lang="en-US" dirty="0"/>
          </a:p>
        </p:txBody>
      </p:sp>
      <p:sp>
        <p:nvSpPr>
          <p:cNvPr id="6" name="Slide Number Placeholder 5">
            <a:extLst>
              <a:ext uri="{FF2B5EF4-FFF2-40B4-BE49-F238E27FC236}">
                <a16:creationId xmlns:a16="http://schemas.microsoft.com/office/drawing/2014/main" id="{6BE815FD-0678-E2C6-8289-C8E1B15C9E82}"/>
              </a:ext>
            </a:extLst>
          </p:cNvPr>
          <p:cNvSpPr>
            <a:spLocks noGrp="1"/>
          </p:cNvSpPr>
          <p:nvPr>
            <p:ph type="sldNum" sz="quarter" idx="12"/>
          </p:nvPr>
        </p:nvSpPr>
        <p:spPr>
          <a:xfrm>
            <a:off x="7115452" y="6356350"/>
            <a:ext cx="1083816" cy="365125"/>
          </a:xfrm>
          <a:prstGeom prst="rect">
            <a:avLst/>
          </a:prstGeom>
        </p:spPr>
        <p:txBody>
          <a:bodyPr/>
          <a:lstStyle/>
          <a:p>
            <a:fld id="{6866C538-CC72-4FB8-85E1-4D3EC643CF88}" type="slidenum">
              <a:rPr lang="en-US" smtClean="0"/>
              <a:t>‹#›</a:t>
            </a:fld>
            <a:endParaRPr lang="en-US"/>
          </a:p>
        </p:txBody>
      </p:sp>
      <p:sp>
        <p:nvSpPr>
          <p:cNvPr id="17" name="Text Placeholder 16">
            <a:extLst>
              <a:ext uri="{FF2B5EF4-FFF2-40B4-BE49-F238E27FC236}">
                <a16:creationId xmlns:a16="http://schemas.microsoft.com/office/drawing/2014/main" id="{79CAFFCE-0BA2-B319-26CC-CF826ECB0F11}"/>
              </a:ext>
            </a:extLst>
          </p:cNvPr>
          <p:cNvSpPr>
            <a:spLocks noGrp="1"/>
          </p:cNvSpPr>
          <p:nvPr>
            <p:ph type="body" sz="quarter" idx="16"/>
          </p:nvPr>
        </p:nvSpPr>
        <p:spPr>
          <a:xfrm>
            <a:off x="1517866" y="1920582"/>
            <a:ext cx="4927321" cy="529655"/>
          </a:xfrm>
        </p:spPr>
        <p:txBody>
          <a:bodyPr/>
          <a:lstStyle>
            <a:lvl1pPr marL="0" indent="0">
              <a:lnSpc>
                <a:spcPts val="2000"/>
              </a:lnSpc>
              <a:buFontTx/>
              <a:buNone/>
              <a:defRPr sz="1800" b="1" i="0" baseline="0">
                <a:solidFill>
                  <a:schemeClr val="tx2"/>
                </a:solidFill>
              </a:defRPr>
            </a:lvl1pPr>
            <a:lvl2pPr marL="457200" indent="0">
              <a:buFontTx/>
              <a:buNone/>
              <a:defRPr b="1" i="0" baseline="0">
                <a:solidFill>
                  <a:schemeClr val="tx2"/>
                </a:solidFill>
              </a:defRPr>
            </a:lvl2pPr>
            <a:lvl3pPr marL="914400" indent="0">
              <a:buFontTx/>
              <a:buNone/>
              <a:defRPr b="1" i="0" baseline="0">
                <a:solidFill>
                  <a:schemeClr val="tx2"/>
                </a:solidFill>
              </a:defRPr>
            </a:lvl3pPr>
            <a:lvl4pPr marL="1371600" indent="0">
              <a:buFontTx/>
              <a:buNone/>
              <a:defRPr b="1" i="0" baseline="0">
                <a:solidFill>
                  <a:schemeClr val="tx2"/>
                </a:solidFill>
              </a:defRPr>
            </a:lvl4pPr>
            <a:lvl5pPr marL="1828800" indent="0">
              <a:buFontTx/>
              <a:buNone/>
              <a:defRPr b="1" i="0" baseline="0">
                <a:solidFill>
                  <a:schemeClr val="tx2"/>
                </a:solidFill>
              </a:defRPr>
            </a:lvl5pPr>
          </a:lstStyle>
          <a:p>
            <a:pPr lvl="0"/>
            <a:r>
              <a:rPr lang="en-US"/>
              <a:t>Click to edit Master text styles</a:t>
            </a:r>
          </a:p>
        </p:txBody>
      </p:sp>
      <p:sp>
        <p:nvSpPr>
          <p:cNvPr id="19" name="Text Placeholder 16">
            <a:extLst>
              <a:ext uri="{FF2B5EF4-FFF2-40B4-BE49-F238E27FC236}">
                <a16:creationId xmlns:a16="http://schemas.microsoft.com/office/drawing/2014/main" id="{050B9811-C36C-373F-9AE5-C87FD6AD1407}"/>
              </a:ext>
            </a:extLst>
          </p:cNvPr>
          <p:cNvSpPr>
            <a:spLocks noGrp="1"/>
          </p:cNvSpPr>
          <p:nvPr>
            <p:ph type="body" sz="quarter" idx="18"/>
          </p:nvPr>
        </p:nvSpPr>
        <p:spPr>
          <a:xfrm>
            <a:off x="6605359" y="1920582"/>
            <a:ext cx="5130921" cy="529655"/>
          </a:xfrm>
        </p:spPr>
        <p:txBody>
          <a:bodyPr/>
          <a:lstStyle>
            <a:lvl1pPr marL="0" indent="0">
              <a:lnSpc>
                <a:spcPts val="2000"/>
              </a:lnSpc>
              <a:buFontTx/>
              <a:buNone/>
              <a:defRPr sz="1800" b="1" i="0" baseline="0">
                <a:solidFill>
                  <a:schemeClr val="tx2"/>
                </a:solidFill>
              </a:defRPr>
            </a:lvl1pPr>
            <a:lvl2pPr marL="457200" indent="0">
              <a:buFontTx/>
              <a:buNone/>
              <a:defRPr b="1" i="0" baseline="0">
                <a:solidFill>
                  <a:schemeClr val="tx2"/>
                </a:solidFill>
              </a:defRPr>
            </a:lvl2pPr>
            <a:lvl3pPr marL="914400" indent="0">
              <a:buFontTx/>
              <a:buNone/>
              <a:defRPr b="1" i="0" baseline="0">
                <a:solidFill>
                  <a:schemeClr val="tx2"/>
                </a:solidFill>
              </a:defRPr>
            </a:lvl3pPr>
            <a:lvl4pPr marL="1371600" indent="0">
              <a:buFontTx/>
              <a:buNone/>
              <a:defRPr b="1" i="0" baseline="0">
                <a:solidFill>
                  <a:schemeClr val="tx2"/>
                </a:solidFill>
              </a:defRPr>
            </a:lvl4pPr>
            <a:lvl5pPr marL="1828800" indent="0">
              <a:buFontTx/>
              <a:buNone/>
              <a:defRPr b="1" i="0" baseline="0">
                <a:solidFill>
                  <a:schemeClr val="tx2"/>
                </a:solidFill>
              </a:defRPr>
            </a:lvl5pPr>
          </a:lstStyle>
          <a:p>
            <a:pPr lvl="0"/>
            <a:r>
              <a:rPr lang="en-US"/>
              <a:t>Click to edit Master text styles</a:t>
            </a:r>
          </a:p>
        </p:txBody>
      </p:sp>
      <p:sp>
        <p:nvSpPr>
          <p:cNvPr id="8" name="Rectangle 7">
            <a:extLst>
              <a:ext uri="{FF2B5EF4-FFF2-40B4-BE49-F238E27FC236}">
                <a16:creationId xmlns:a16="http://schemas.microsoft.com/office/drawing/2014/main" id="{8A4762B7-FE48-E246-3A7A-3E6872B2A48A}"/>
              </a:ext>
            </a:extLst>
          </p:cNvPr>
          <p:cNvSpPr/>
          <p:nvPr/>
        </p:nvSpPr>
        <p:spPr>
          <a:xfrm>
            <a:off x="0" y="0"/>
            <a:ext cx="800100" cy="4074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46AB8EC-7CC5-1C38-EB51-B47703E44B57}"/>
              </a:ext>
            </a:extLst>
          </p:cNvPr>
          <p:cNvSpPr/>
          <p:nvPr/>
        </p:nvSpPr>
        <p:spPr>
          <a:xfrm>
            <a:off x="0" y="407405"/>
            <a:ext cx="800100" cy="57255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A7D75727-F432-3288-93E3-857043617EAA}"/>
              </a:ext>
            </a:extLst>
          </p:cNvPr>
          <p:cNvSpPr/>
          <p:nvPr/>
        </p:nvSpPr>
        <p:spPr>
          <a:xfrm>
            <a:off x="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518FE1F7-7A3C-A0F3-3885-C3B908758175}"/>
              </a:ext>
            </a:extLst>
          </p:cNvPr>
          <p:cNvSpPr/>
          <p:nvPr/>
        </p:nvSpPr>
        <p:spPr>
          <a:xfrm>
            <a:off x="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Content Placeholder 20">
            <a:extLst>
              <a:ext uri="{FF2B5EF4-FFF2-40B4-BE49-F238E27FC236}">
                <a16:creationId xmlns:a16="http://schemas.microsoft.com/office/drawing/2014/main" id="{263DC62F-97DA-6BD8-152D-3436EA495535}"/>
              </a:ext>
            </a:extLst>
          </p:cNvPr>
          <p:cNvSpPr>
            <a:spLocks noGrp="1"/>
          </p:cNvSpPr>
          <p:nvPr>
            <p:ph sz="quarter" idx="19"/>
          </p:nvPr>
        </p:nvSpPr>
        <p:spPr>
          <a:xfrm>
            <a:off x="1517866" y="2450236"/>
            <a:ext cx="4927321" cy="32181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3" name="Content Placeholder 22">
            <a:extLst>
              <a:ext uri="{FF2B5EF4-FFF2-40B4-BE49-F238E27FC236}">
                <a16:creationId xmlns:a16="http://schemas.microsoft.com/office/drawing/2014/main" id="{DEC8370A-EE2F-3EC2-C7F3-EFC6F189450C}"/>
              </a:ext>
            </a:extLst>
          </p:cNvPr>
          <p:cNvSpPr>
            <a:spLocks noGrp="1"/>
          </p:cNvSpPr>
          <p:nvPr>
            <p:ph sz="quarter" idx="20"/>
          </p:nvPr>
        </p:nvSpPr>
        <p:spPr>
          <a:xfrm>
            <a:off x="6605359" y="2450237"/>
            <a:ext cx="5130800" cy="321817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9" name="Graphic 12">
            <a:extLst>
              <a:ext uri="{FF2B5EF4-FFF2-40B4-BE49-F238E27FC236}">
                <a16:creationId xmlns:a16="http://schemas.microsoft.com/office/drawing/2014/main" id="{C384431D-CFBF-C1DE-3EBE-B649DEB0417E}"/>
              </a:ext>
            </a:extLst>
          </p:cNvPr>
          <p:cNvPicPr>
            <a:picLocks noChangeAspect="1"/>
          </p:cNvPicPr>
          <p:nvPr userDrawn="1"/>
        </p:nvPicPr>
        <p:blipFill>
          <a:blip r:embed="rId2" cstate="hqprint">
            <a:extLst>
              <a:ext uri="{28A0092B-C50C-407E-A947-70E740481C1C}">
                <a14:useLocalDpi xmlns:a14="http://schemas.microsoft.com/office/drawing/2010/main" val="0"/>
              </a:ext>
            </a:extLst>
          </a:blip>
          <a:srcRect/>
          <a:stretch/>
        </p:blipFill>
        <p:spPr>
          <a:xfrm>
            <a:off x="8995101" y="6184877"/>
            <a:ext cx="2143243" cy="539071"/>
          </a:xfrm>
          <a:prstGeom prst="rect">
            <a:avLst/>
          </a:prstGeom>
        </p:spPr>
      </p:pic>
      <p:pic>
        <p:nvPicPr>
          <p:cNvPr id="11" name="Picture 10" descr="A green and black sign with white text&#10;&#10;Description automatically generated with low confidence">
            <a:extLst>
              <a:ext uri="{FF2B5EF4-FFF2-40B4-BE49-F238E27FC236}">
                <a16:creationId xmlns:a16="http://schemas.microsoft.com/office/drawing/2014/main" id="{11D89228-5AA0-8E64-48CC-2D11B7DC223F}"/>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1341982" y="6186395"/>
            <a:ext cx="658314" cy="527394"/>
          </a:xfrm>
          <a:prstGeom prst="rect">
            <a:avLst/>
          </a:prstGeom>
        </p:spPr>
      </p:pic>
    </p:spTree>
    <p:extLst>
      <p:ext uri="{BB962C8B-B14F-4D97-AF65-F5344CB8AC3E}">
        <p14:creationId xmlns:p14="http://schemas.microsoft.com/office/powerpoint/2010/main" val="18982060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1_3 column Slid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8D02CC-B17D-BFA8-A270-645E5F78BCA1}"/>
              </a:ext>
            </a:extLst>
          </p:cNvPr>
          <p:cNvSpPr>
            <a:spLocks noGrp="1"/>
          </p:cNvSpPr>
          <p:nvPr>
            <p:ph type="title" hasCustomPrompt="1"/>
          </p:nvPr>
        </p:nvSpPr>
        <p:spPr>
          <a:xfrm>
            <a:off x="1493615" y="635437"/>
            <a:ext cx="9913870" cy="1158265"/>
          </a:xfrm>
        </p:spPr>
        <p:txBody>
          <a:bodyPr anchor="t" anchorCtr="0">
            <a:noAutofit/>
          </a:bodyPr>
          <a:lstStyle>
            <a:lvl1pPr>
              <a:defRPr sz="4000" baseline="0">
                <a:latin typeface="+mn-lt"/>
              </a:defRPr>
            </a:lvl1pPr>
          </a:lstStyle>
          <a:p>
            <a:r>
              <a:rPr lang="en-US" dirty="0"/>
              <a:t>Click to edit slide title</a:t>
            </a:r>
          </a:p>
        </p:txBody>
      </p:sp>
      <p:sp>
        <p:nvSpPr>
          <p:cNvPr id="4" name="Date Placeholder 3">
            <a:extLst>
              <a:ext uri="{FF2B5EF4-FFF2-40B4-BE49-F238E27FC236}">
                <a16:creationId xmlns:a16="http://schemas.microsoft.com/office/drawing/2014/main" id="{ABA8BDE4-C76E-EEA3-0996-747F5F118E70}"/>
              </a:ext>
            </a:extLst>
          </p:cNvPr>
          <p:cNvSpPr>
            <a:spLocks noGrp="1"/>
          </p:cNvSpPr>
          <p:nvPr>
            <p:ph type="dt" sz="half" idx="10"/>
          </p:nvPr>
        </p:nvSpPr>
        <p:spPr>
          <a:xfrm>
            <a:off x="1600200" y="6356350"/>
            <a:ext cx="1400452" cy="365125"/>
          </a:xfrm>
          <a:prstGeom prst="rect">
            <a:avLst/>
          </a:prstGeom>
        </p:spPr>
        <p:txBody>
          <a:bodyPr/>
          <a:lstStyle/>
          <a:p>
            <a:fld id="{E29707BB-F259-4D83-839F-2ABE0F4A8C61}" type="datetimeFigureOut">
              <a:rPr lang="en-US" smtClean="0"/>
              <a:t>10/1/2025</a:t>
            </a:fld>
            <a:endParaRPr lang="en-US" dirty="0"/>
          </a:p>
        </p:txBody>
      </p:sp>
      <p:sp>
        <p:nvSpPr>
          <p:cNvPr id="5" name="Footer Placeholder 4">
            <a:extLst>
              <a:ext uri="{FF2B5EF4-FFF2-40B4-BE49-F238E27FC236}">
                <a16:creationId xmlns:a16="http://schemas.microsoft.com/office/drawing/2014/main" id="{C88FFD6C-254B-CDC4-EBB3-9E385D634E4C}"/>
              </a:ext>
            </a:extLst>
          </p:cNvPr>
          <p:cNvSpPr>
            <a:spLocks noGrp="1"/>
          </p:cNvSpPr>
          <p:nvPr>
            <p:ph type="ftr" sz="quarter" idx="11"/>
          </p:nvPr>
        </p:nvSpPr>
        <p:spPr>
          <a:xfrm>
            <a:off x="3000652" y="6356350"/>
            <a:ext cx="4114800" cy="365125"/>
          </a:xfrm>
          <a:prstGeom prst="rect">
            <a:avLst/>
          </a:prstGeom>
        </p:spPr>
        <p:txBody>
          <a:bodyPr/>
          <a:lstStyle/>
          <a:p>
            <a:endParaRPr lang="en-US" dirty="0"/>
          </a:p>
        </p:txBody>
      </p:sp>
      <p:sp>
        <p:nvSpPr>
          <p:cNvPr id="6" name="Slide Number Placeholder 5">
            <a:extLst>
              <a:ext uri="{FF2B5EF4-FFF2-40B4-BE49-F238E27FC236}">
                <a16:creationId xmlns:a16="http://schemas.microsoft.com/office/drawing/2014/main" id="{6BE815FD-0678-E2C6-8289-C8E1B15C9E82}"/>
              </a:ext>
            </a:extLst>
          </p:cNvPr>
          <p:cNvSpPr>
            <a:spLocks noGrp="1"/>
          </p:cNvSpPr>
          <p:nvPr>
            <p:ph type="sldNum" sz="quarter" idx="12"/>
          </p:nvPr>
        </p:nvSpPr>
        <p:spPr>
          <a:xfrm>
            <a:off x="7115452" y="6356350"/>
            <a:ext cx="1083816" cy="365125"/>
          </a:xfrm>
          <a:prstGeom prst="rect">
            <a:avLst/>
          </a:prstGeom>
        </p:spPr>
        <p:txBody>
          <a:bodyPr/>
          <a:lstStyle/>
          <a:p>
            <a:fld id="{6866C538-CC72-4FB8-85E1-4D3EC643CF88}" type="slidenum">
              <a:rPr lang="en-US" smtClean="0"/>
              <a:t>‹#›</a:t>
            </a:fld>
            <a:endParaRPr lang="en-US"/>
          </a:p>
        </p:txBody>
      </p:sp>
      <p:sp>
        <p:nvSpPr>
          <p:cNvPr id="17" name="Text Placeholder 16">
            <a:extLst>
              <a:ext uri="{FF2B5EF4-FFF2-40B4-BE49-F238E27FC236}">
                <a16:creationId xmlns:a16="http://schemas.microsoft.com/office/drawing/2014/main" id="{79CAFFCE-0BA2-B319-26CC-CF826ECB0F11}"/>
              </a:ext>
            </a:extLst>
          </p:cNvPr>
          <p:cNvSpPr>
            <a:spLocks noGrp="1"/>
          </p:cNvSpPr>
          <p:nvPr>
            <p:ph type="body" sz="quarter" idx="16"/>
          </p:nvPr>
        </p:nvSpPr>
        <p:spPr>
          <a:xfrm>
            <a:off x="1517866" y="1920582"/>
            <a:ext cx="3064073" cy="529655"/>
          </a:xfrm>
        </p:spPr>
        <p:txBody>
          <a:bodyPr/>
          <a:lstStyle>
            <a:lvl1pPr marL="0" indent="0">
              <a:lnSpc>
                <a:spcPts val="2000"/>
              </a:lnSpc>
              <a:buFontTx/>
              <a:buNone/>
              <a:defRPr sz="1800" b="1" i="0" baseline="0">
                <a:solidFill>
                  <a:schemeClr val="tx2"/>
                </a:solidFill>
              </a:defRPr>
            </a:lvl1pPr>
            <a:lvl2pPr marL="457200" indent="0">
              <a:buFontTx/>
              <a:buNone/>
              <a:defRPr b="1" i="0" baseline="0">
                <a:solidFill>
                  <a:schemeClr val="tx2"/>
                </a:solidFill>
              </a:defRPr>
            </a:lvl2pPr>
            <a:lvl3pPr marL="914400" indent="0">
              <a:buFontTx/>
              <a:buNone/>
              <a:defRPr b="1" i="0" baseline="0">
                <a:solidFill>
                  <a:schemeClr val="tx2"/>
                </a:solidFill>
              </a:defRPr>
            </a:lvl3pPr>
            <a:lvl4pPr marL="1371600" indent="0">
              <a:buFontTx/>
              <a:buNone/>
              <a:defRPr b="1" i="0" baseline="0">
                <a:solidFill>
                  <a:schemeClr val="tx2"/>
                </a:solidFill>
              </a:defRPr>
            </a:lvl4pPr>
            <a:lvl5pPr marL="1828800" indent="0">
              <a:buFontTx/>
              <a:buNone/>
              <a:defRPr b="1" i="0" baseline="0">
                <a:solidFill>
                  <a:schemeClr val="tx2"/>
                </a:solidFill>
              </a:defRPr>
            </a:lvl5pPr>
          </a:lstStyle>
          <a:p>
            <a:pPr lvl="0"/>
            <a:r>
              <a:rPr lang="en-US"/>
              <a:t>Click to edit Master text styles</a:t>
            </a:r>
          </a:p>
        </p:txBody>
      </p:sp>
      <p:sp>
        <p:nvSpPr>
          <p:cNvPr id="8" name="Rectangle 7">
            <a:extLst>
              <a:ext uri="{FF2B5EF4-FFF2-40B4-BE49-F238E27FC236}">
                <a16:creationId xmlns:a16="http://schemas.microsoft.com/office/drawing/2014/main" id="{8A4762B7-FE48-E246-3A7A-3E6872B2A48A}"/>
              </a:ext>
            </a:extLst>
          </p:cNvPr>
          <p:cNvSpPr/>
          <p:nvPr/>
        </p:nvSpPr>
        <p:spPr>
          <a:xfrm>
            <a:off x="0" y="0"/>
            <a:ext cx="800100" cy="4074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46AB8EC-7CC5-1C38-EB51-B47703E44B57}"/>
              </a:ext>
            </a:extLst>
          </p:cNvPr>
          <p:cNvSpPr/>
          <p:nvPr/>
        </p:nvSpPr>
        <p:spPr>
          <a:xfrm>
            <a:off x="0" y="407405"/>
            <a:ext cx="800100" cy="57255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A7D75727-F432-3288-93E3-857043617EAA}"/>
              </a:ext>
            </a:extLst>
          </p:cNvPr>
          <p:cNvSpPr/>
          <p:nvPr/>
        </p:nvSpPr>
        <p:spPr>
          <a:xfrm>
            <a:off x="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518FE1F7-7A3C-A0F3-3885-C3B908758175}"/>
              </a:ext>
            </a:extLst>
          </p:cNvPr>
          <p:cNvSpPr/>
          <p:nvPr/>
        </p:nvSpPr>
        <p:spPr>
          <a:xfrm>
            <a:off x="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Content Placeholder 20">
            <a:extLst>
              <a:ext uri="{FF2B5EF4-FFF2-40B4-BE49-F238E27FC236}">
                <a16:creationId xmlns:a16="http://schemas.microsoft.com/office/drawing/2014/main" id="{263DC62F-97DA-6BD8-152D-3436EA495535}"/>
              </a:ext>
            </a:extLst>
          </p:cNvPr>
          <p:cNvSpPr>
            <a:spLocks noGrp="1"/>
          </p:cNvSpPr>
          <p:nvPr>
            <p:ph sz="quarter" idx="19"/>
          </p:nvPr>
        </p:nvSpPr>
        <p:spPr>
          <a:xfrm>
            <a:off x="1520472" y="2450237"/>
            <a:ext cx="3064074" cy="32181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16">
            <a:extLst>
              <a:ext uri="{FF2B5EF4-FFF2-40B4-BE49-F238E27FC236}">
                <a16:creationId xmlns:a16="http://schemas.microsoft.com/office/drawing/2014/main" id="{78AA4F8A-CDC0-7942-A952-2D5DA73CF8E1}"/>
              </a:ext>
            </a:extLst>
          </p:cNvPr>
          <p:cNvSpPr>
            <a:spLocks noGrp="1"/>
          </p:cNvSpPr>
          <p:nvPr>
            <p:ph type="body" sz="quarter" idx="20"/>
          </p:nvPr>
        </p:nvSpPr>
        <p:spPr>
          <a:xfrm>
            <a:off x="4950179" y="1920582"/>
            <a:ext cx="3064073" cy="529655"/>
          </a:xfrm>
        </p:spPr>
        <p:txBody>
          <a:bodyPr/>
          <a:lstStyle>
            <a:lvl1pPr marL="0" indent="0">
              <a:lnSpc>
                <a:spcPts val="2000"/>
              </a:lnSpc>
              <a:buFontTx/>
              <a:buNone/>
              <a:defRPr sz="1800" b="1" i="0" baseline="0">
                <a:solidFill>
                  <a:schemeClr val="tx2"/>
                </a:solidFill>
              </a:defRPr>
            </a:lvl1pPr>
            <a:lvl2pPr marL="457200" indent="0">
              <a:buFontTx/>
              <a:buNone/>
              <a:defRPr b="1" i="0" baseline="0">
                <a:solidFill>
                  <a:schemeClr val="tx2"/>
                </a:solidFill>
              </a:defRPr>
            </a:lvl2pPr>
            <a:lvl3pPr marL="914400" indent="0">
              <a:buFontTx/>
              <a:buNone/>
              <a:defRPr b="1" i="0" baseline="0">
                <a:solidFill>
                  <a:schemeClr val="tx2"/>
                </a:solidFill>
              </a:defRPr>
            </a:lvl3pPr>
            <a:lvl4pPr marL="1371600" indent="0">
              <a:buFontTx/>
              <a:buNone/>
              <a:defRPr b="1" i="0" baseline="0">
                <a:solidFill>
                  <a:schemeClr val="tx2"/>
                </a:solidFill>
              </a:defRPr>
            </a:lvl4pPr>
            <a:lvl5pPr marL="1828800" indent="0">
              <a:buFontTx/>
              <a:buNone/>
              <a:defRPr b="1" i="0" baseline="0">
                <a:solidFill>
                  <a:schemeClr val="tx2"/>
                </a:solidFill>
              </a:defRPr>
            </a:lvl5pPr>
          </a:lstStyle>
          <a:p>
            <a:pPr lvl="0"/>
            <a:r>
              <a:rPr lang="en-US"/>
              <a:t>Click to edit Master text styles</a:t>
            </a:r>
          </a:p>
        </p:txBody>
      </p:sp>
      <p:sp>
        <p:nvSpPr>
          <p:cNvPr id="18" name="Content Placeholder 20">
            <a:extLst>
              <a:ext uri="{FF2B5EF4-FFF2-40B4-BE49-F238E27FC236}">
                <a16:creationId xmlns:a16="http://schemas.microsoft.com/office/drawing/2014/main" id="{3AC9D047-7773-F3C7-1CAE-400D093E3832}"/>
              </a:ext>
            </a:extLst>
          </p:cNvPr>
          <p:cNvSpPr>
            <a:spLocks noGrp="1"/>
          </p:cNvSpPr>
          <p:nvPr>
            <p:ph sz="quarter" idx="21"/>
          </p:nvPr>
        </p:nvSpPr>
        <p:spPr>
          <a:xfrm>
            <a:off x="4952785" y="2450237"/>
            <a:ext cx="3061468" cy="32181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0" name="Text Placeholder 16">
            <a:extLst>
              <a:ext uri="{FF2B5EF4-FFF2-40B4-BE49-F238E27FC236}">
                <a16:creationId xmlns:a16="http://schemas.microsoft.com/office/drawing/2014/main" id="{9CC383C9-2C64-5407-3C41-23F2BA3017CE}"/>
              </a:ext>
            </a:extLst>
          </p:cNvPr>
          <p:cNvSpPr>
            <a:spLocks noGrp="1"/>
          </p:cNvSpPr>
          <p:nvPr>
            <p:ph type="body" sz="quarter" idx="22"/>
          </p:nvPr>
        </p:nvSpPr>
        <p:spPr>
          <a:xfrm>
            <a:off x="8372553" y="1920582"/>
            <a:ext cx="3064073" cy="529655"/>
          </a:xfrm>
        </p:spPr>
        <p:txBody>
          <a:bodyPr/>
          <a:lstStyle>
            <a:lvl1pPr marL="0" indent="0">
              <a:lnSpc>
                <a:spcPts val="2000"/>
              </a:lnSpc>
              <a:buFontTx/>
              <a:buNone/>
              <a:defRPr sz="1800" b="1" i="0" baseline="0">
                <a:solidFill>
                  <a:schemeClr val="tx2"/>
                </a:solidFill>
              </a:defRPr>
            </a:lvl1pPr>
            <a:lvl2pPr marL="457200" indent="0">
              <a:buFontTx/>
              <a:buNone/>
              <a:defRPr b="1" i="0" baseline="0">
                <a:solidFill>
                  <a:schemeClr val="tx2"/>
                </a:solidFill>
              </a:defRPr>
            </a:lvl2pPr>
            <a:lvl3pPr marL="914400" indent="0">
              <a:buFontTx/>
              <a:buNone/>
              <a:defRPr b="1" i="0" baseline="0">
                <a:solidFill>
                  <a:schemeClr val="tx2"/>
                </a:solidFill>
              </a:defRPr>
            </a:lvl3pPr>
            <a:lvl4pPr marL="1371600" indent="0">
              <a:buFontTx/>
              <a:buNone/>
              <a:defRPr b="1" i="0" baseline="0">
                <a:solidFill>
                  <a:schemeClr val="tx2"/>
                </a:solidFill>
              </a:defRPr>
            </a:lvl4pPr>
            <a:lvl5pPr marL="1828800" indent="0">
              <a:buFontTx/>
              <a:buNone/>
              <a:defRPr b="1" i="0" baseline="0">
                <a:solidFill>
                  <a:schemeClr val="tx2"/>
                </a:solidFill>
              </a:defRPr>
            </a:lvl5pPr>
          </a:lstStyle>
          <a:p>
            <a:pPr lvl="0"/>
            <a:r>
              <a:rPr lang="en-US"/>
              <a:t>Click to edit Master text styles</a:t>
            </a:r>
          </a:p>
        </p:txBody>
      </p:sp>
      <p:sp>
        <p:nvSpPr>
          <p:cNvPr id="22" name="Content Placeholder 20">
            <a:extLst>
              <a:ext uri="{FF2B5EF4-FFF2-40B4-BE49-F238E27FC236}">
                <a16:creationId xmlns:a16="http://schemas.microsoft.com/office/drawing/2014/main" id="{ED6D881B-4DB9-A034-28D8-2BA6BAC613E1}"/>
              </a:ext>
            </a:extLst>
          </p:cNvPr>
          <p:cNvSpPr>
            <a:spLocks noGrp="1"/>
          </p:cNvSpPr>
          <p:nvPr>
            <p:ph sz="quarter" idx="23"/>
          </p:nvPr>
        </p:nvSpPr>
        <p:spPr>
          <a:xfrm>
            <a:off x="8370268" y="2450237"/>
            <a:ext cx="3061469" cy="32181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9" name="Graphic 12">
            <a:extLst>
              <a:ext uri="{FF2B5EF4-FFF2-40B4-BE49-F238E27FC236}">
                <a16:creationId xmlns:a16="http://schemas.microsoft.com/office/drawing/2014/main" id="{29097777-4532-92F1-12C1-F7BFEF380FB0}"/>
              </a:ext>
            </a:extLst>
          </p:cNvPr>
          <p:cNvPicPr>
            <a:picLocks noChangeAspect="1"/>
          </p:cNvPicPr>
          <p:nvPr userDrawn="1"/>
        </p:nvPicPr>
        <p:blipFill>
          <a:blip r:embed="rId2" cstate="hqprint">
            <a:extLst>
              <a:ext uri="{28A0092B-C50C-407E-A947-70E740481C1C}">
                <a14:useLocalDpi xmlns:a14="http://schemas.microsoft.com/office/drawing/2010/main" val="0"/>
              </a:ext>
            </a:extLst>
          </a:blip>
          <a:srcRect/>
          <a:stretch/>
        </p:blipFill>
        <p:spPr>
          <a:xfrm>
            <a:off x="8995101" y="6184877"/>
            <a:ext cx="2143243" cy="539071"/>
          </a:xfrm>
          <a:prstGeom prst="rect">
            <a:avLst/>
          </a:prstGeom>
        </p:spPr>
      </p:pic>
      <p:pic>
        <p:nvPicPr>
          <p:cNvPr id="11" name="Picture 10" descr="A green and black sign with white text&#10;&#10;Description automatically generated with low confidence">
            <a:extLst>
              <a:ext uri="{FF2B5EF4-FFF2-40B4-BE49-F238E27FC236}">
                <a16:creationId xmlns:a16="http://schemas.microsoft.com/office/drawing/2014/main" id="{F0A83EB1-459D-C496-7CC2-BCC241D15069}"/>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1341982" y="6186395"/>
            <a:ext cx="658314" cy="527394"/>
          </a:xfrm>
          <a:prstGeom prst="rect">
            <a:avLst/>
          </a:prstGeom>
        </p:spPr>
      </p:pic>
    </p:spTree>
    <p:extLst>
      <p:ext uri="{BB962C8B-B14F-4D97-AF65-F5344CB8AC3E}">
        <p14:creationId xmlns:p14="http://schemas.microsoft.com/office/powerpoint/2010/main" val="12730780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1 column Slide w chart">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8D02CC-B17D-BFA8-A270-645E5F78BCA1}"/>
              </a:ext>
            </a:extLst>
          </p:cNvPr>
          <p:cNvSpPr>
            <a:spLocks noGrp="1"/>
          </p:cNvSpPr>
          <p:nvPr>
            <p:ph type="title" hasCustomPrompt="1"/>
          </p:nvPr>
        </p:nvSpPr>
        <p:spPr>
          <a:xfrm>
            <a:off x="1494014" y="636870"/>
            <a:ext cx="9951821" cy="1158265"/>
          </a:xfrm>
        </p:spPr>
        <p:txBody>
          <a:bodyPr anchor="t" anchorCtr="0">
            <a:noAutofit/>
          </a:bodyPr>
          <a:lstStyle>
            <a:lvl1pPr>
              <a:defRPr sz="4000" baseline="0">
                <a:latin typeface="+mn-lt"/>
              </a:defRPr>
            </a:lvl1pPr>
          </a:lstStyle>
          <a:p>
            <a:r>
              <a:rPr lang="en-US" dirty="0"/>
              <a:t>Click to edit slide title</a:t>
            </a:r>
          </a:p>
        </p:txBody>
      </p:sp>
      <p:sp>
        <p:nvSpPr>
          <p:cNvPr id="4" name="Date Placeholder 3">
            <a:extLst>
              <a:ext uri="{FF2B5EF4-FFF2-40B4-BE49-F238E27FC236}">
                <a16:creationId xmlns:a16="http://schemas.microsoft.com/office/drawing/2014/main" id="{ABA8BDE4-C76E-EEA3-0996-747F5F118E70}"/>
              </a:ext>
            </a:extLst>
          </p:cNvPr>
          <p:cNvSpPr>
            <a:spLocks noGrp="1"/>
          </p:cNvSpPr>
          <p:nvPr>
            <p:ph type="dt" sz="half" idx="10"/>
          </p:nvPr>
        </p:nvSpPr>
        <p:spPr>
          <a:xfrm>
            <a:off x="1600200" y="6356350"/>
            <a:ext cx="1400452" cy="365125"/>
          </a:xfrm>
          <a:prstGeom prst="rect">
            <a:avLst/>
          </a:prstGeom>
        </p:spPr>
        <p:txBody>
          <a:bodyPr/>
          <a:lstStyle/>
          <a:p>
            <a:fld id="{E29707BB-F259-4D83-839F-2ABE0F4A8C61}" type="datetimeFigureOut">
              <a:rPr lang="en-US" smtClean="0"/>
              <a:t>10/1/2025</a:t>
            </a:fld>
            <a:endParaRPr lang="en-US" dirty="0"/>
          </a:p>
        </p:txBody>
      </p:sp>
      <p:sp>
        <p:nvSpPr>
          <p:cNvPr id="5" name="Footer Placeholder 4">
            <a:extLst>
              <a:ext uri="{FF2B5EF4-FFF2-40B4-BE49-F238E27FC236}">
                <a16:creationId xmlns:a16="http://schemas.microsoft.com/office/drawing/2014/main" id="{C88FFD6C-254B-CDC4-EBB3-9E385D634E4C}"/>
              </a:ext>
            </a:extLst>
          </p:cNvPr>
          <p:cNvSpPr>
            <a:spLocks noGrp="1"/>
          </p:cNvSpPr>
          <p:nvPr>
            <p:ph type="ftr" sz="quarter" idx="11"/>
          </p:nvPr>
        </p:nvSpPr>
        <p:spPr>
          <a:xfrm>
            <a:off x="3000652" y="6356350"/>
            <a:ext cx="4114800" cy="365125"/>
          </a:xfrm>
          <a:prstGeom prst="rect">
            <a:avLst/>
          </a:prstGeom>
        </p:spPr>
        <p:txBody>
          <a:bodyPr/>
          <a:lstStyle/>
          <a:p>
            <a:endParaRPr lang="en-US" dirty="0"/>
          </a:p>
        </p:txBody>
      </p:sp>
      <p:sp>
        <p:nvSpPr>
          <p:cNvPr id="6" name="Slide Number Placeholder 5">
            <a:extLst>
              <a:ext uri="{FF2B5EF4-FFF2-40B4-BE49-F238E27FC236}">
                <a16:creationId xmlns:a16="http://schemas.microsoft.com/office/drawing/2014/main" id="{6BE815FD-0678-E2C6-8289-C8E1B15C9E82}"/>
              </a:ext>
            </a:extLst>
          </p:cNvPr>
          <p:cNvSpPr>
            <a:spLocks noGrp="1"/>
          </p:cNvSpPr>
          <p:nvPr>
            <p:ph type="sldNum" sz="quarter" idx="12"/>
          </p:nvPr>
        </p:nvSpPr>
        <p:spPr>
          <a:xfrm>
            <a:off x="7115452" y="6356350"/>
            <a:ext cx="1083816" cy="365125"/>
          </a:xfrm>
          <a:prstGeom prst="rect">
            <a:avLst/>
          </a:prstGeom>
        </p:spPr>
        <p:txBody>
          <a:bodyPr/>
          <a:lstStyle/>
          <a:p>
            <a:fld id="{6866C538-CC72-4FB8-85E1-4D3EC643CF88}" type="slidenum">
              <a:rPr lang="en-US" smtClean="0"/>
              <a:t>‹#›</a:t>
            </a:fld>
            <a:endParaRPr lang="en-US"/>
          </a:p>
        </p:txBody>
      </p:sp>
      <p:sp>
        <p:nvSpPr>
          <p:cNvPr id="17" name="Text Placeholder 16">
            <a:extLst>
              <a:ext uri="{FF2B5EF4-FFF2-40B4-BE49-F238E27FC236}">
                <a16:creationId xmlns:a16="http://schemas.microsoft.com/office/drawing/2014/main" id="{79CAFFCE-0BA2-B319-26CC-CF826ECB0F11}"/>
              </a:ext>
            </a:extLst>
          </p:cNvPr>
          <p:cNvSpPr>
            <a:spLocks noGrp="1"/>
          </p:cNvSpPr>
          <p:nvPr>
            <p:ph type="body" sz="quarter" idx="16"/>
          </p:nvPr>
        </p:nvSpPr>
        <p:spPr>
          <a:xfrm>
            <a:off x="1517866" y="1920582"/>
            <a:ext cx="4927321" cy="529655"/>
          </a:xfrm>
        </p:spPr>
        <p:txBody>
          <a:bodyPr/>
          <a:lstStyle>
            <a:lvl1pPr marL="0" indent="0">
              <a:lnSpc>
                <a:spcPts val="2000"/>
              </a:lnSpc>
              <a:buFontTx/>
              <a:buNone/>
              <a:defRPr sz="1800" b="1" i="0" baseline="0">
                <a:solidFill>
                  <a:schemeClr val="tx2"/>
                </a:solidFill>
              </a:defRPr>
            </a:lvl1pPr>
            <a:lvl2pPr marL="457200" indent="0">
              <a:buFontTx/>
              <a:buNone/>
              <a:defRPr b="1" i="0" baseline="0">
                <a:solidFill>
                  <a:schemeClr val="tx2"/>
                </a:solidFill>
              </a:defRPr>
            </a:lvl2pPr>
            <a:lvl3pPr marL="914400" indent="0">
              <a:buFontTx/>
              <a:buNone/>
              <a:defRPr b="1" i="0" baseline="0">
                <a:solidFill>
                  <a:schemeClr val="tx2"/>
                </a:solidFill>
              </a:defRPr>
            </a:lvl3pPr>
            <a:lvl4pPr marL="1371600" indent="0">
              <a:buFontTx/>
              <a:buNone/>
              <a:defRPr b="1" i="0" baseline="0">
                <a:solidFill>
                  <a:schemeClr val="tx2"/>
                </a:solidFill>
              </a:defRPr>
            </a:lvl4pPr>
            <a:lvl5pPr marL="1828800" indent="0">
              <a:buFontTx/>
              <a:buNone/>
              <a:defRPr b="1" i="0" baseline="0">
                <a:solidFill>
                  <a:schemeClr val="tx2"/>
                </a:solidFill>
              </a:defRPr>
            </a:lvl5pPr>
          </a:lstStyle>
          <a:p>
            <a:pPr lvl="0"/>
            <a:r>
              <a:rPr lang="en-US"/>
              <a:t>Click to edit Master text styles</a:t>
            </a:r>
          </a:p>
        </p:txBody>
      </p:sp>
      <p:sp>
        <p:nvSpPr>
          <p:cNvPr id="8" name="Rectangle 7">
            <a:extLst>
              <a:ext uri="{FF2B5EF4-FFF2-40B4-BE49-F238E27FC236}">
                <a16:creationId xmlns:a16="http://schemas.microsoft.com/office/drawing/2014/main" id="{8A4762B7-FE48-E246-3A7A-3E6872B2A48A}"/>
              </a:ext>
            </a:extLst>
          </p:cNvPr>
          <p:cNvSpPr/>
          <p:nvPr/>
        </p:nvSpPr>
        <p:spPr>
          <a:xfrm>
            <a:off x="0" y="0"/>
            <a:ext cx="800100" cy="4074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46AB8EC-7CC5-1C38-EB51-B47703E44B57}"/>
              </a:ext>
            </a:extLst>
          </p:cNvPr>
          <p:cNvSpPr/>
          <p:nvPr/>
        </p:nvSpPr>
        <p:spPr>
          <a:xfrm>
            <a:off x="0" y="407405"/>
            <a:ext cx="800100" cy="57255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A7D75727-F432-3288-93E3-857043617EAA}"/>
              </a:ext>
            </a:extLst>
          </p:cNvPr>
          <p:cNvSpPr/>
          <p:nvPr/>
        </p:nvSpPr>
        <p:spPr>
          <a:xfrm>
            <a:off x="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518FE1F7-7A3C-A0F3-3885-C3B908758175}"/>
              </a:ext>
            </a:extLst>
          </p:cNvPr>
          <p:cNvSpPr/>
          <p:nvPr/>
        </p:nvSpPr>
        <p:spPr>
          <a:xfrm>
            <a:off x="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Content Placeholder 20">
            <a:extLst>
              <a:ext uri="{FF2B5EF4-FFF2-40B4-BE49-F238E27FC236}">
                <a16:creationId xmlns:a16="http://schemas.microsoft.com/office/drawing/2014/main" id="{263DC62F-97DA-6BD8-152D-3436EA495535}"/>
              </a:ext>
            </a:extLst>
          </p:cNvPr>
          <p:cNvSpPr>
            <a:spLocks noGrp="1"/>
          </p:cNvSpPr>
          <p:nvPr>
            <p:ph sz="quarter" idx="19"/>
          </p:nvPr>
        </p:nvSpPr>
        <p:spPr>
          <a:xfrm>
            <a:off x="1517866" y="2454230"/>
            <a:ext cx="4927321" cy="32181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hart Placeholder 8">
            <a:extLst>
              <a:ext uri="{FF2B5EF4-FFF2-40B4-BE49-F238E27FC236}">
                <a16:creationId xmlns:a16="http://schemas.microsoft.com/office/drawing/2014/main" id="{8992FB40-4BD9-C860-BC05-8DDCF80032D8}"/>
              </a:ext>
            </a:extLst>
          </p:cNvPr>
          <p:cNvSpPr>
            <a:spLocks noGrp="1"/>
          </p:cNvSpPr>
          <p:nvPr>
            <p:ph type="chart" sz="quarter" idx="20"/>
          </p:nvPr>
        </p:nvSpPr>
        <p:spPr>
          <a:xfrm>
            <a:off x="6705600" y="1981200"/>
            <a:ext cx="4764088" cy="3975100"/>
          </a:xfrm>
          <a:solidFill>
            <a:schemeClr val="bg1">
              <a:lumMod val="95000"/>
            </a:schemeClr>
          </a:solidFill>
        </p:spPr>
        <p:txBody>
          <a:bodyPr/>
          <a:lstStyle>
            <a:lvl1pPr marL="0" indent="0" algn="ctr">
              <a:buFontTx/>
              <a:buNone/>
              <a:defRPr/>
            </a:lvl1pPr>
          </a:lstStyle>
          <a:p>
            <a:r>
              <a:rPr lang="en-US"/>
              <a:t>Click icon to add chart</a:t>
            </a:r>
            <a:endParaRPr lang="en-US" dirty="0"/>
          </a:p>
        </p:txBody>
      </p:sp>
      <p:pic>
        <p:nvPicPr>
          <p:cNvPr id="7" name="Graphic 12">
            <a:extLst>
              <a:ext uri="{FF2B5EF4-FFF2-40B4-BE49-F238E27FC236}">
                <a16:creationId xmlns:a16="http://schemas.microsoft.com/office/drawing/2014/main" id="{42CA240B-B03B-2C45-A25D-90464A289CF7}"/>
              </a:ext>
            </a:extLst>
          </p:cNvPr>
          <p:cNvPicPr>
            <a:picLocks noChangeAspect="1"/>
          </p:cNvPicPr>
          <p:nvPr userDrawn="1"/>
        </p:nvPicPr>
        <p:blipFill>
          <a:blip r:embed="rId2" cstate="hqprint">
            <a:extLst>
              <a:ext uri="{28A0092B-C50C-407E-A947-70E740481C1C}">
                <a14:useLocalDpi xmlns:a14="http://schemas.microsoft.com/office/drawing/2010/main" val="0"/>
              </a:ext>
            </a:extLst>
          </a:blip>
          <a:srcRect/>
          <a:stretch/>
        </p:blipFill>
        <p:spPr>
          <a:xfrm>
            <a:off x="8995101" y="6184877"/>
            <a:ext cx="2143243" cy="539071"/>
          </a:xfrm>
          <a:prstGeom prst="rect">
            <a:avLst/>
          </a:prstGeom>
        </p:spPr>
      </p:pic>
      <p:pic>
        <p:nvPicPr>
          <p:cNvPr id="11" name="Picture 10" descr="A green and black sign with white text&#10;&#10;Description automatically generated with low confidence">
            <a:extLst>
              <a:ext uri="{FF2B5EF4-FFF2-40B4-BE49-F238E27FC236}">
                <a16:creationId xmlns:a16="http://schemas.microsoft.com/office/drawing/2014/main" id="{8C30B99E-87E1-A379-3D69-DC747D51B0D6}"/>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1341982" y="6186395"/>
            <a:ext cx="658314" cy="527394"/>
          </a:xfrm>
          <a:prstGeom prst="rect">
            <a:avLst/>
          </a:prstGeom>
        </p:spPr>
      </p:pic>
    </p:spTree>
    <p:extLst>
      <p:ext uri="{BB962C8B-B14F-4D97-AF65-F5344CB8AC3E}">
        <p14:creationId xmlns:p14="http://schemas.microsoft.com/office/powerpoint/2010/main" val="38743051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1_1 column Slide w pictur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8D02CC-B17D-BFA8-A270-645E5F78BCA1}"/>
              </a:ext>
            </a:extLst>
          </p:cNvPr>
          <p:cNvSpPr>
            <a:spLocks noGrp="1"/>
          </p:cNvSpPr>
          <p:nvPr>
            <p:ph type="title" hasCustomPrompt="1"/>
          </p:nvPr>
        </p:nvSpPr>
        <p:spPr>
          <a:xfrm>
            <a:off x="1497791" y="639611"/>
            <a:ext cx="5187732" cy="1158265"/>
          </a:xfrm>
        </p:spPr>
        <p:txBody>
          <a:bodyPr anchor="t" anchorCtr="0">
            <a:noAutofit/>
          </a:bodyPr>
          <a:lstStyle>
            <a:lvl1pPr>
              <a:defRPr sz="4000" baseline="0">
                <a:latin typeface="+mn-lt"/>
              </a:defRPr>
            </a:lvl1pPr>
          </a:lstStyle>
          <a:p>
            <a:r>
              <a:rPr lang="en-US" dirty="0"/>
              <a:t>Click to edit slide title</a:t>
            </a:r>
          </a:p>
        </p:txBody>
      </p:sp>
      <p:sp>
        <p:nvSpPr>
          <p:cNvPr id="4" name="Date Placeholder 3">
            <a:extLst>
              <a:ext uri="{FF2B5EF4-FFF2-40B4-BE49-F238E27FC236}">
                <a16:creationId xmlns:a16="http://schemas.microsoft.com/office/drawing/2014/main" id="{ABA8BDE4-C76E-EEA3-0996-747F5F118E70}"/>
              </a:ext>
            </a:extLst>
          </p:cNvPr>
          <p:cNvSpPr>
            <a:spLocks noGrp="1"/>
          </p:cNvSpPr>
          <p:nvPr>
            <p:ph type="dt" sz="half" idx="10"/>
          </p:nvPr>
        </p:nvSpPr>
        <p:spPr>
          <a:xfrm>
            <a:off x="1600200" y="6356350"/>
            <a:ext cx="1400452" cy="365125"/>
          </a:xfrm>
          <a:prstGeom prst="rect">
            <a:avLst/>
          </a:prstGeom>
        </p:spPr>
        <p:txBody>
          <a:bodyPr/>
          <a:lstStyle/>
          <a:p>
            <a:fld id="{E29707BB-F259-4D83-839F-2ABE0F4A8C61}" type="datetimeFigureOut">
              <a:rPr lang="en-US" smtClean="0"/>
              <a:t>10/1/2025</a:t>
            </a:fld>
            <a:endParaRPr lang="en-US" dirty="0"/>
          </a:p>
        </p:txBody>
      </p:sp>
      <p:sp>
        <p:nvSpPr>
          <p:cNvPr id="5" name="Footer Placeholder 4">
            <a:extLst>
              <a:ext uri="{FF2B5EF4-FFF2-40B4-BE49-F238E27FC236}">
                <a16:creationId xmlns:a16="http://schemas.microsoft.com/office/drawing/2014/main" id="{C88FFD6C-254B-CDC4-EBB3-9E385D634E4C}"/>
              </a:ext>
            </a:extLst>
          </p:cNvPr>
          <p:cNvSpPr>
            <a:spLocks noGrp="1"/>
          </p:cNvSpPr>
          <p:nvPr>
            <p:ph type="ftr" sz="quarter" idx="11"/>
          </p:nvPr>
        </p:nvSpPr>
        <p:spPr>
          <a:xfrm>
            <a:off x="3000652" y="6356350"/>
            <a:ext cx="4114800" cy="365125"/>
          </a:xfrm>
          <a:prstGeom prst="rect">
            <a:avLst/>
          </a:prstGeom>
        </p:spPr>
        <p:txBody>
          <a:bodyPr/>
          <a:lstStyle/>
          <a:p>
            <a:endParaRPr lang="en-US" dirty="0"/>
          </a:p>
        </p:txBody>
      </p:sp>
      <p:sp>
        <p:nvSpPr>
          <p:cNvPr id="6" name="Slide Number Placeholder 5">
            <a:extLst>
              <a:ext uri="{FF2B5EF4-FFF2-40B4-BE49-F238E27FC236}">
                <a16:creationId xmlns:a16="http://schemas.microsoft.com/office/drawing/2014/main" id="{6BE815FD-0678-E2C6-8289-C8E1B15C9E82}"/>
              </a:ext>
            </a:extLst>
          </p:cNvPr>
          <p:cNvSpPr>
            <a:spLocks noGrp="1"/>
          </p:cNvSpPr>
          <p:nvPr>
            <p:ph type="sldNum" sz="quarter" idx="12"/>
          </p:nvPr>
        </p:nvSpPr>
        <p:spPr>
          <a:xfrm>
            <a:off x="7115452" y="6356350"/>
            <a:ext cx="1083816" cy="365125"/>
          </a:xfrm>
          <a:prstGeom prst="rect">
            <a:avLst/>
          </a:prstGeom>
        </p:spPr>
        <p:txBody>
          <a:bodyPr/>
          <a:lstStyle/>
          <a:p>
            <a:fld id="{6866C538-CC72-4FB8-85E1-4D3EC643CF88}" type="slidenum">
              <a:rPr lang="en-US" smtClean="0"/>
              <a:t>‹#›</a:t>
            </a:fld>
            <a:endParaRPr lang="en-US"/>
          </a:p>
        </p:txBody>
      </p:sp>
      <p:sp>
        <p:nvSpPr>
          <p:cNvPr id="17" name="Text Placeholder 16">
            <a:extLst>
              <a:ext uri="{FF2B5EF4-FFF2-40B4-BE49-F238E27FC236}">
                <a16:creationId xmlns:a16="http://schemas.microsoft.com/office/drawing/2014/main" id="{79CAFFCE-0BA2-B319-26CC-CF826ECB0F11}"/>
              </a:ext>
            </a:extLst>
          </p:cNvPr>
          <p:cNvSpPr>
            <a:spLocks noGrp="1"/>
          </p:cNvSpPr>
          <p:nvPr>
            <p:ph type="body" sz="quarter" idx="16"/>
          </p:nvPr>
        </p:nvSpPr>
        <p:spPr>
          <a:xfrm>
            <a:off x="1517866" y="1920582"/>
            <a:ext cx="5187734" cy="529655"/>
          </a:xfrm>
        </p:spPr>
        <p:txBody>
          <a:bodyPr/>
          <a:lstStyle>
            <a:lvl1pPr marL="0" indent="0">
              <a:lnSpc>
                <a:spcPts val="2000"/>
              </a:lnSpc>
              <a:buFontTx/>
              <a:buNone/>
              <a:defRPr sz="1800" b="1" i="0" baseline="0">
                <a:solidFill>
                  <a:schemeClr val="tx2"/>
                </a:solidFill>
              </a:defRPr>
            </a:lvl1pPr>
            <a:lvl2pPr marL="457200" indent="0">
              <a:buFontTx/>
              <a:buNone/>
              <a:defRPr b="1" i="0" baseline="0">
                <a:solidFill>
                  <a:schemeClr val="tx2"/>
                </a:solidFill>
              </a:defRPr>
            </a:lvl2pPr>
            <a:lvl3pPr marL="914400" indent="0">
              <a:buFontTx/>
              <a:buNone/>
              <a:defRPr b="1" i="0" baseline="0">
                <a:solidFill>
                  <a:schemeClr val="tx2"/>
                </a:solidFill>
              </a:defRPr>
            </a:lvl3pPr>
            <a:lvl4pPr marL="1371600" indent="0">
              <a:buFontTx/>
              <a:buNone/>
              <a:defRPr b="1" i="0" baseline="0">
                <a:solidFill>
                  <a:schemeClr val="tx2"/>
                </a:solidFill>
              </a:defRPr>
            </a:lvl4pPr>
            <a:lvl5pPr marL="1828800" indent="0">
              <a:buFontTx/>
              <a:buNone/>
              <a:defRPr b="1" i="0" baseline="0">
                <a:solidFill>
                  <a:schemeClr val="tx2"/>
                </a:solidFill>
              </a:defRPr>
            </a:lvl5pPr>
          </a:lstStyle>
          <a:p>
            <a:pPr lvl="0"/>
            <a:r>
              <a:rPr lang="en-US"/>
              <a:t>Click to edit Master text styles</a:t>
            </a:r>
          </a:p>
        </p:txBody>
      </p:sp>
      <p:sp>
        <p:nvSpPr>
          <p:cNvPr id="8" name="Rectangle 7">
            <a:extLst>
              <a:ext uri="{FF2B5EF4-FFF2-40B4-BE49-F238E27FC236}">
                <a16:creationId xmlns:a16="http://schemas.microsoft.com/office/drawing/2014/main" id="{8A4762B7-FE48-E246-3A7A-3E6872B2A48A}"/>
              </a:ext>
            </a:extLst>
          </p:cNvPr>
          <p:cNvSpPr/>
          <p:nvPr/>
        </p:nvSpPr>
        <p:spPr>
          <a:xfrm>
            <a:off x="0" y="0"/>
            <a:ext cx="800100" cy="4074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46AB8EC-7CC5-1C38-EB51-B47703E44B57}"/>
              </a:ext>
            </a:extLst>
          </p:cNvPr>
          <p:cNvSpPr/>
          <p:nvPr/>
        </p:nvSpPr>
        <p:spPr>
          <a:xfrm>
            <a:off x="0" y="407405"/>
            <a:ext cx="800100" cy="57255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A7D75727-F432-3288-93E3-857043617EAA}"/>
              </a:ext>
            </a:extLst>
          </p:cNvPr>
          <p:cNvSpPr/>
          <p:nvPr/>
        </p:nvSpPr>
        <p:spPr>
          <a:xfrm>
            <a:off x="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518FE1F7-7A3C-A0F3-3885-C3B908758175}"/>
              </a:ext>
            </a:extLst>
          </p:cNvPr>
          <p:cNvSpPr/>
          <p:nvPr/>
        </p:nvSpPr>
        <p:spPr>
          <a:xfrm>
            <a:off x="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Content Placeholder 20">
            <a:extLst>
              <a:ext uri="{FF2B5EF4-FFF2-40B4-BE49-F238E27FC236}">
                <a16:creationId xmlns:a16="http://schemas.microsoft.com/office/drawing/2014/main" id="{263DC62F-97DA-6BD8-152D-3436EA495535}"/>
              </a:ext>
            </a:extLst>
          </p:cNvPr>
          <p:cNvSpPr>
            <a:spLocks noGrp="1"/>
          </p:cNvSpPr>
          <p:nvPr>
            <p:ph sz="quarter" idx="19"/>
          </p:nvPr>
        </p:nvSpPr>
        <p:spPr>
          <a:xfrm>
            <a:off x="1517866" y="2450237"/>
            <a:ext cx="5187734" cy="32181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Picture Placeholder 12">
            <a:extLst>
              <a:ext uri="{FF2B5EF4-FFF2-40B4-BE49-F238E27FC236}">
                <a16:creationId xmlns:a16="http://schemas.microsoft.com/office/drawing/2014/main" id="{0F679E1C-F067-82DA-EB20-89CDD8639D42}"/>
              </a:ext>
            </a:extLst>
          </p:cNvPr>
          <p:cNvSpPr>
            <a:spLocks noGrp="1"/>
          </p:cNvSpPr>
          <p:nvPr>
            <p:ph type="pic" sz="quarter" idx="20"/>
          </p:nvPr>
        </p:nvSpPr>
        <p:spPr>
          <a:xfrm>
            <a:off x="7115175" y="769951"/>
            <a:ext cx="4275138" cy="4670425"/>
          </a:xfrm>
          <a:solidFill>
            <a:schemeClr val="bg1">
              <a:lumMod val="95000"/>
            </a:schemeClr>
          </a:solidFill>
        </p:spPr>
        <p:txBody>
          <a:bodyPr/>
          <a:lstStyle>
            <a:lvl1pPr marL="0" indent="0">
              <a:buFontTx/>
              <a:buNone/>
              <a:defRPr/>
            </a:lvl1pPr>
          </a:lstStyle>
          <a:p>
            <a:r>
              <a:rPr lang="en-US"/>
              <a:t>Click icon to add picture</a:t>
            </a:r>
            <a:endParaRPr lang="en-US" dirty="0"/>
          </a:p>
        </p:txBody>
      </p:sp>
      <p:pic>
        <p:nvPicPr>
          <p:cNvPr id="7" name="Graphic 12">
            <a:extLst>
              <a:ext uri="{FF2B5EF4-FFF2-40B4-BE49-F238E27FC236}">
                <a16:creationId xmlns:a16="http://schemas.microsoft.com/office/drawing/2014/main" id="{0B8CD14E-F3F7-6523-6ED3-AB24678A221D}"/>
              </a:ext>
            </a:extLst>
          </p:cNvPr>
          <p:cNvPicPr>
            <a:picLocks noChangeAspect="1"/>
          </p:cNvPicPr>
          <p:nvPr userDrawn="1"/>
        </p:nvPicPr>
        <p:blipFill>
          <a:blip r:embed="rId2" cstate="hqprint">
            <a:extLst>
              <a:ext uri="{28A0092B-C50C-407E-A947-70E740481C1C}">
                <a14:useLocalDpi xmlns:a14="http://schemas.microsoft.com/office/drawing/2010/main" val="0"/>
              </a:ext>
            </a:extLst>
          </a:blip>
          <a:srcRect/>
          <a:stretch/>
        </p:blipFill>
        <p:spPr>
          <a:xfrm>
            <a:off x="8995101" y="6184877"/>
            <a:ext cx="2143243" cy="539071"/>
          </a:xfrm>
          <a:prstGeom prst="rect">
            <a:avLst/>
          </a:prstGeom>
        </p:spPr>
      </p:pic>
      <p:pic>
        <p:nvPicPr>
          <p:cNvPr id="9" name="Picture 8" descr="A green and black sign with white text&#10;&#10;Description automatically generated with low confidence">
            <a:extLst>
              <a:ext uri="{FF2B5EF4-FFF2-40B4-BE49-F238E27FC236}">
                <a16:creationId xmlns:a16="http://schemas.microsoft.com/office/drawing/2014/main" id="{019E3C2E-9625-89F0-C4DE-5E9197173BB8}"/>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1341982" y="6186395"/>
            <a:ext cx="658314" cy="527394"/>
          </a:xfrm>
          <a:prstGeom prst="rect">
            <a:avLst/>
          </a:prstGeom>
        </p:spPr>
      </p:pic>
    </p:spTree>
    <p:extLst>
      <p:ext uri="{BB962C8B-B14F-4D97-AF65-F5344CB8AC3E}">
        <p14:creationId xmlns:p14="http://schemas.microsoft.com/office/powerpoint/2010/main" val="18530527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able Slide">
    <p:spTree>
      <p:nvGrpSpPr>
        <p:cNvPr id="1" name=""/>
        <p:cNvGrpSpPr/>
        <p:nvPr/>
      </p:nvGrpSpPr>
      <p:grpSpPr>
        <a:xfrm>
          <a:off x="0" y="0"/>
          <a:ext cx="0" cy="0"/>
          <a:chOff x="0" y="0"/>
          <a:chExt cx="0" cy="0"/>
        </a:xfrm>
      </p:grpSpPr>
      <p:sp>
        <p:nvSpPr>
          <p:cNvPr id="12" name="Table Placeholder 11">
            <a:extLst>
              <a:ext uri="{FF2B5EF4-FFF2-40B4-BE49-F238E27FC236}">
                <a16:creationId xmlns:a16="http://schemas.microsoft.com/office/drawing/2014/main" id="{98A22DD4-038C-7D93-4D61-B73C10E5BEB7}"/>
              </a:ext>
            </a:extLst>
          </p:cNvPr>
          <p:cNvSpPr>
            <a:spLocks noGrp="1"/>
          </p:cNvSpPr>
          <p:nvPr>
            <p:ph type="tbl" sz="quarter" idx="16" hasCustomPrompt="1"/>
          </p:nvPr>
        </p:nvSpPr>
        <p:spPr>
          <a:xfrm>
            <a:off x="1600200" y="1981201"/>
            <a:ext cx="9763218" cy="3860306"/>
          </a:xfrm>
          <a:solidFill>
            <a:schemeClr val="bg1">
              <a:lumMod val="95000"/>
            </a:schemeClr>
          </a:solidFill>
        </p:spPr>
        <p:txBody>
          <a:bodyPr/>
          <a:lstStyle>
            <a:lvl1pPr marL="0" indent="0">
              <a:buFontTx/>
              <a:buNone/>
              <a:defRPr/>
            </a:lvl1pPr>
          </a:lstStyle>
          <a:p>
            <a:r>
              <a:rPr lang="en-US" dirty="0"/>
              <a:t>Insert Table Here</a:t>
            </a:r>
          </a:p>
        </p:txBody>
      </p:sp>
      <p:sp>
        <p:nvSpPr>
          <p:cNvPr id="3" name="Rectangle 2">
            <a:extLst>
              <a:ext uri="{FF2B5EF4-FFF2-40B4-BE49-F238E27FC236}">
                <a16:creationId xmlns:a16="http://schemas.microsoft.com/office/drawing/2014/main" id="{C2DA06DA-3C58-3AF9-D6BE-E17106FB8540}"/>
              </a:ext>
            </a:extLst>
          </p:cNvPr>
          <p:cNvSpPr/>
          <p:nvPr/>
        </p:nvSpPr>
        <p:spPr>
          <a:xfrm>
            <a:off x="0" y="0"/>
            <a:ext cx="800100" cy="4074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ABE5EA0D-48A4-C6C4-7CA7-2BFD6C7514FE}"/>
              </a:ext>
            </a:extLst>
          </p:cNvPr>
          <p:cNvSpPr/>
          <p:nvPr/>
        </p:nvSpPr>
        <p:spPr>
          <a:xfrm>
            <a:off x="0" y="407405"/>
            <a:ext cx="800100" cy="57255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E649F1C8-0009-D827-8EEE-3BA701AC2EEC}"/>
              </a:ext>
            </a:extLst>
          </p:cNvPr>
          <p:cNvSpPr/>
          <p:nvPr/>
        </p:nvSpPr>
        <p:spPr>
          <a:xfrm>
            <a:off x="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37EE1CBA-7E35-B977-9B7F-37092F49AB53}"/>
              </a:ext>
            </a:extLst>
          </p:cNvPr>
          <p:cNvSpPr/>
          <p:nvPr/>
        </p:nvSpPr>
        <p:spPr>
          <a:xfrm>
            <a:off x="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Date Placeholder 3">
            <a:extLst>
              <a:ext uri="{FF2B5EF4-FFF2-40B4-BE49-F238E27FC236}">
                <a16:creationId xmlns:a16="http://schemas.microsoft.com/office/drawing/2014/main" id="{70DDB8B1-0922-5FEE-558D-34DDD1F518A9}"/>
              </a:ext>
            </a:extLst>
          </p:cNvPr>
          <p:cNvSpPr>
            <a:spLocks noGrp="1"/>
          </p:cNvSpPr>
          <p:nvPr>
            <p:ph type="dt" sz="half" idx="10"/>
          </p:nvPr>
        </p:nvSpPr>
        <p:spPr>
          <a:xfrm>
            <a:off x="1600200" y="6356350"/>
            <a:ext cx="1400452" cy="365125"/>
          </a:xfrm>
          <a:prstGeom prst="rect">
            <a:avLst/>
          </a:prstGeom>
        </p:spPr>
        <p:txBody>
          <a:bodyPr/>
          <a:lstStyle/>
          <a:p>
            <a:fld id="{E29707BB-F259-4D83-839F-2ABE0F4A8C61}" type="datetimeFigureOut">
              <a:rPr lang="en-US" smtClean="0"/>
              <a:t>10/1/2025</a:t>
            </a:fld>
            <a:endParaRPr lang="en-US" dirty="0"/>
          </a:p>
        </p:txBody>
      </p:sp>
      <p:sp>
        <p:nvSpPr>
          <p:cNvPr id="14" name="Footer Placeholder 4">
            <a:extLst>
              <a:ext uri="{FF2B5EF4-FFF2-40B4-BE49-F238E27FC236}">
                <a16:creationId xmlns:a16="http://schemas.microsoft.com/office/drawing/2014/main" id="{B2393EF6-C3B0-4488-F4D3-AB5AE6838DE4}"/>
              </a:ext>
            </a:extLst>
          </p:cNvPr>
          <p:cNvSpPr>
            <a:spLocks noGrp="1"/>
          </p:cNvSpPr>
          <p:nvPr>
            <p:ph type="ftr" sz="quarter" idx="11"/>
          </p:nvPr>
        </p:nvSpPr>
        <p:spPr>
          <a:xfrm>
            <a:off x="3000652" y="6356350"/>
            <a:ext cx="4114800" cy="365125"/>
          </a:xfrm>
          <a:prstGeom prst="rect">
            <a:avLst/>
          </a:prstGeom>
        </p:spPr>
        <p:txBody>
          <a:bodyPr/>
          <a:lstStyle/>
          <a:p>
            <a:endParaRPr lang="en-US" dirty="0"/>
          </a:p>
        </p:txBody>
      </p:sp>
      <p:sp>
        <p:nvSpPr>
          <p:cNvPr id="15" name="Slide Number Placeholder 5">
            <a:extLst>
              <a:ext uri="{FF2B5EF4-FFF2-40B4-BE49-F238E27FC236}">
                <a16:creationId xmlns:a16="http://schemas.microsoft.com/office/drawing/2014/main" id="{FE6BFC7F-43C0-28A2-0B7A-C4A14C1B521C}"/>
              </a:ext>
            </a:extLst>
          </p:cNvPr>
          <p:cNvSpPr>
            <a:spLocks noGrp="1"/>
          </p:cNvSpPr>
          <p:nvPr>
            <p:ph type="sldNum" sz="quarter" idx="12"/>
          </p:nvPr>
        </p:nvSpPr>
        <p:spPr>
          <a:xfrm>
            <a:off x="7115452" y="6356350"/>
            <a:ext cx="1083816" cy="365125"/>
          </a:xfrm>
          <a:prstGeom prst="rect">
            <a:avLst/>
          </a:prstGeom>
        </p:spPr>
        <p:txBody>
          <a:bodyPr/>
          <a:lstStyle/>
          <a:p>
            <a:fld id="{6866C538-CC72-4FB8-85E1-4D3EC643CF88}" type="slidenum">
              <a:rPr lang="en-US" smtClean="0"/>
              <a:t>‹#›</a:t>
            </a:fld>
            <a:endParaRPr lang="en-US"/>
          </a:p>
        </p:txBody>
      </p:sp>
      <p:sp>
        <p:nvSpPr>
          <p:cNvPr id="18" name="Title 1">
            <a:extLst>
              <a:ext uri="{FF2B5EF4-FFF2-40B4-BE49-F238E27FC236}">
                <a16:creationId xmlns:a16="http://schemas.microsoft.com/office/drawing/2014/main" id="{C0AD9C05-BB97-D29B-EABA-DEDF5A6C97A2}"/>
              </a:ext>
            </a:extLst>
          </p:cNvPr>
          <p:cNvSpPr>
            <a:spLocks noGrp="1"/>
          </p:cNvSpPr>
          <p:nvPr>
            <p:ph type="title" hasCustomPrompt="1"/>
          </p:nvPr>
        </p:nvSpPr>
        <p:spPr>
          <a:xfrm>
            <a:off x="1493616" y="635835"/>
            <a:ext cx="9845550" cy="1158265"/>
          </a:xfrm>
        </p:spPr>
        <p:txBody>
          <a:bodyPr anchor="t" anchorCtr="0">
            <a:noAutofit/>
          </a:bodyPr>
          <a:lstStyle>
            <a:lvl1pPr>
              <a:defRPr sz="4000" baseline="0">
                <a:latin typeface="+mn-lt"/>
              </a:defRPr>
            </a:lvl1pPr>
          </a:lstStyle>
          <a:p>
            <a:r>
              <a:rPr lang="en-US" dirty="0"/>
              <a:t>Click to edit slide title</a:t>
            </a:r>
          </a:p>
        </p:txBody>
      </p:sp>
      <p:pic>
        <p:nvPicPr>
          <p:cNvPr id="4" name="Graphic 12">
            <a:extLst>
              <a:ext uri="{FF2B5EF4-FFF2-40B4-BE49-F238E27FC236}">
                <a16:creationId xmlns:a16="http://schemas.microsoft.com/office/drawing/2014/main" id="{01575A3D-A1C5-24BE-2295-7EA236A42939}"/>
              </a:ext>
            </a:extLst>
          </p:cNvPr>
          <p:cNvPicPr>
            <a:picLocks noChangeAspect="1"/>
          </p:cNvPicPr>
          <p:nvPr userDrawn="1"/>
        </p:nvPicPr>
        <p:blipFill>
          <a:blip r:embed="rId2" cstate="hqprint">
            <a:extLst>
              <a:ext uri="{28A0092B-C50C-407E-A947-70E740481C1C}">
                <a14:useLocalDpi xmlns:a14="http://schemas.microsoft.com/office/drawing/2010/main" val="0"/>
              </a:ext>
            </a:extLst>
          </a:blip>
          <a:srcRect/>
          <a:stretch/>
        </p:blipFill>
        <p:spPr>
          <a:xfrm>
            <a:off x="8995101" y="6184877"/>
            <a:ext cx="2143243" cy="539071"/>
          </a:xfrm>
          <a:prstGeom prst="rect">
            <a:avLst/>
          </a:prstGeom>
        </p:spPr>
      </p:pic>
      <p:pic>
        <p:nvPicPr>
          <p:cNvPr id="5" name="Picture 4" descr="A green and black sign with white text&#10;&#10;Description automatically generated with low confidence">
            <a:extLst>
              <a:ext uri="{FF2B5EF4-FFF2-40B4-BE49-F238E27FC236}">
                <a16:creationId xmlns:a16="http://schemas.microsoft.com/office/drawing/2014/main" id="{7A776DEF-CD3A-CEC2-7FBE-F59B933C387F}"/>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1341982" y="6186395"/>
            <a:ext cx="658314" cy="527394"/>
          </a:xfrm>
          <a:prstGeom prst="rect">
            <a:avLst/>
          </a:prstGeom>
        </p:spPr>
      </p:pic>
    </p:spTree>
    <p:extLst>
      <p:ext uri="{BB962C8B-B14F-4D97-AF65-F5344CB8AC3E}">
        <p14:creationId xmlns:p14="http://schemas.microsoft.com/office/powerpoint/2010/main" val="5246992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General Content Slide">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F9EF8E54-81A9-A78B-3059-0A1DAF34AA3C}"/>
              </a:ext>
            </a:extLst>
          </p:cNvPr>
          <p:cNvSpPr>
            <a:spLocks noGrp="1"/>
          </p:cNvSpPr>
          <p:nvPr>
            <p:ph sz="quarter" idx="16"/>
          </p:nvPr>
        </p:nvSpPr>
        <p:spPr>
          <a:xfrm>
            <a:off x="1517868" y="1981200"/>
            <a:ext cx="9845550" cy="3738563"/>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Rectangle 2">
            <a:extLst>
              <a:ext uri="{FF2B5EF4-FFF2-40B4-BE49-F238E27FC236}">
                <a16:creationId xmlns:a16="http://schemas.microsoft.com/office/drawing/2014/main" id="{B2795903-B8C9-68B8-B1F4-C782ABFBBE12}"/>
              </a:ext>
            </a:extLst>
          </p:cNvPr>
          <p:cNvSpPr/>
          <p:nvPr/>
        </p:nvSpPr>
        <p:spPr>
          <a:xfrm>
            <a:off x="0" y="0"/>
            <a:ext cx="800100" cy="4074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AF3F94B7-8BE3-6BE0-23EB-8EBA48EA2BDD}"/>
              </a:ext>
            </a:extLst>
          </p:cNvPr>
          <p:cNvSpPr/>
          <p:nvPr/>
        </p:nvSpPr>
        <p:spPr>
          <a:xfrm>
            <a:off x="0" y="407405"/>
            <a:ext cx="800100" cy="57255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57142EC-D817-2933-6140-62D72113C588}"/>
              </a:ext>
            </a:extLst>
          </p:cNvPr>
          <p:cNvSpPr/>
          <p:nvPr/>
        </p:nvSpPr>
        <p:spPr>
          <a:xfrm>
            <a:off x="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4644336-6D0E-0C5C-A158-4C4854DE97EE}"/>
              </a:ext>
            </a:extLst>
          </p:cNvPr>
          <p:cNvSpPr/>
          <p:nvPr/>
        </p:nvSpPr>
        <p:spPr>
          <a:xfrm>
            <a:off x="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Date Placeholder 3">
            <a:extLst>
              <a:ext uri="{FF2B5EF4-FFF2-40B4-BE49-F238E27FC236}">
                <a16:creationId xmlns:a16="http://schemas.microsoft.com/office/drawing/2014/main" id="{CFB78BFD-BEA4-C681-9C94-362E624539ED}"/>
              </a:ext>
            </a:extLst>
          </p:cNvPr>
          <p:cNvSpPr>
            <a:spLocks noGrp="1"/>
          </p:cNvSpPr>
          <p:nvPr>
            <p:ph type="dt" sz="half" idx="10"/>
          </p:nvPr>
        </p:nvSpPr>
        <p:spPr>
          <a:xfrm>
            <a:off x="1600200" y="6356350"/>
            <a:ext cx="1400452" cy="365125"/>
          </a:xfrm>
          <a:prstGeom prst="rect">
            <a:avLst/>
          </a:prstGeom>
        </p:spPr>
        <p:txBody>
          <a:bodyPr/>
          <a:lstStyle/>
          <a:p>
            <a:fld id="{E29707BB-F259-4D83-839F-2ABE0F4A8C61}" type="datetimeFigureOut">
              <a:rPr lang="en-US" smtClean="0"/>
              <a:t>10/1/2025</a:t>
            </a:fld>
            <a:endParaRPr lang="en-US" dirty="0"/>
          </a:p>
        </p:txBody>
      </p:sp>
      <p:sp>
        <p:nvSpPr>
          <p:cNvPr id="19" name="Footer Placeholder 4">
            <a:extLst>
              <a:ext uri="{FF2B5EF4-FFF2-40B4-BE49-F238E27FC236}">
                <a16:creationId xmlns:a16="http://schemas.microsoft.com/office/drawing/2014/main" id="{32CAE4B3-ACA6-E9CB-83F0-E5E9447117F2}"/>
              </a:ext>
            </a:extLst>
          </p:cNvPr>
          <p:cNvSpPr>
            <a:spLocks noGrp="1"/>
          </p:cNvSpPr>
          <p:nvPr>
            <p:ph type="ftr" sz="quarter" idx="11"/>
          </p:nvPr>
        </p:nvSpPr>
        <p:spPr>
          <a:xfrm>
            <a:off x="3000652" y="6356350"/>
            <a:ext cx="4114800" cy="365125"/>
          </a:xfrm>
          <a:prstGeom prst="rect">
            <a:avLst/>
          </a:prstGeom>
        </p:spPr>
        <p:txBody>
          <a:bodyPr/>
          <a:lstStyle/>
          <a:p>
            <a:endParaRPr lang="en-US" dirty="0"/>
          </a:p>
        </p:txBody>
      </p:sp>
      <p:sp>
        <p:nvSpPr>
          <p:cNvPr id="20" name="Slide Number Placeholder 5">
            <a:extLst>
              <a:ext uri="{FF2B5EF4-FFF2-40B4-BE49-F238E27FC236}">
                <a16:creationId xmlns:a16="http://schemas.microsoft.com/office/drawing/2014/main" id="{2F5F34AA-9624-6E3A-E2E7-6350746A15DB}"/>
              </a:ext>
            </a:extLst>
          </p:cNvPr>
          <p:cNvSpPr>
            <a:spLocks noGrp="1"/>
          </p:cNvSpPr>
          <p:nvPr>
            <p:ph type="sldNum" sz="quarter" idx="12"/>
          </p:nvPr>
        </p:nvSpPr>
        <p:spPr>
          <a:xfrm>
            <a:off x="7115452" y="6356350"/>
            <a:ext cx="1083816" cy="365125"/>
          </a:xfrm>
          <a:prstGeom prst="rect">
            <a:avLst/>
          </a:prstGeom>
        </p:spPr>
        <p:txBody>
          <a:bodyPr/>
          <a:lstStyle/>
          <a:p>
            <a:fld id="{6866C538-CC72-4FB8-85E1-4D3EC643CF88}" type="slidenum">
              <a:rPr lang="en-US" smtClean="0"/>
              <a:t>‹#›</a:t>
            </a:fld>
            <a:endParaRPr lang="en-US"/>
          </a:p>
        </p:txBody>
      </p:sp>
      <p:sp>
        <p:nvSpPr>
          <p:cNvPr id="2" name="Title 1">
            <a:extLst>
              <a:ext uri="{FF2B5EF4-FFF2-40B4-BE49-F238E27FC236}">
                <a16:creationId xmlns:a16="http://schemas.microsoft.com/office/drawing/2014/main" id="{9AB265B8-271B-FA4F-FDE5-87DA1C571AB8}"/>
              </a:ext>
            </a:extLst>
          </p:cNvPr>
          <p:cNvSpPr>
            <a:spLocks noGrp="1"/>
          </p:cNvSpPr>
          <p:nvPr>
            <p:ph type="title" hasCustomPrompt="1"/>
          </p:nvPr>
        </p:nvSpPr>
        <p:spPr>
          <a:xfrm>
            <a:off x="1494015" y="636353"/>
            <a:ext cx="9845550" cy="1158265"/>
          </a:xfrm>
        </p:spPr>
        <p:txBody>
          <a:bodyPr anchor="t" anchorCtr="0">
            <a:noAutofit/>
          </a:bodyPr>
          <a:lstStyle>
            <a:lvl1pPr>
              <a:defRPr sz="4000" baseline="0">
                <a:latin typeface="+mn-lt"/>
              </a:defRPr>
            </a:lvl1pPr>
          </a:lstStyle>
          <a:p>
            <a:r>
              <a:rPr lang="en-US" dirty="0"/>
              <a:t>Click to edit slide title</a:t>
            </a:r>
          </a:p>
        </p:txBody>
      </p:sp>
      <p:pic>
        <p:nvPicPr>
          <p:cNvPr id="5" name="Graphic 12">
            <a:extLst>
              <a:ext uri="{FF2B5EF4-FFF2-40B4-BE49-F238E27FC236}">
                <a16:creationId xmlns:a16="http://schemas.microsoft.com/office/drawing/2014/main" id="{C893B30E-F966-B0AF-F22A-1623FCBD4FCD}"/>
              </a:ext>
            </a:extLst>
          </p:cNvPr>
          <p:cNvPicPr>
            <a:picLocks noChangeAspect="1"/>
          </p:cNvPicPr>
          <p:nvPr userDrawn="1"/>
        </p:nvPicPr>
        <p:blipFill>
          <a:blip r:embed="rId2" cstate="hqprint">
            <a:extLst>
              <a:ext uri="{28A0092B-C50C-407E-A947-70E740481C1C}">
                <a14:useLocalDpi xmlns:a14="http://schemas.microsoft.com/office/drawing/2010/main" val="0"/>
              </a:ext>
            </a:extLst>
          </a:blip>
          <a:srcRect/>
          <a:stretch/>
        </p:blipFill>
        <p:spPr>
          <a:xfrm>
            <a:off x="8995101" y="6184877"/>
            <a:ext cx="2143243" cy="539071"/>
          </a:xfrm>
          <a:prstGeom prst="rect">
            <a:avLst/>
          </a:prstGeom>
        </p:spPr>
      </p:pic>
      <p:pic>
        <p:nvPicPr>
          <p:cNvPr id="6" name="Picture 5" descr="A green and black sign with white text&#10;&#10;Description automatically generated with low confidence">
            <a:extLst>
              <a:ext uri="{FF2B5EF4-FFF2-40B4-BE49-F238E27FC236}">
                <a16:creationId xmlns:a16="http://schemas.microsoft.com/office/drawing/2014/main" id="{518B8D55-9B74-4C26-D787-933C19103070}"/>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1341982" y="6186395"/>
            <a:ext cx="658314" cy="527394"/>
          </a:xfrm>
          <a:prstGeom prst="rect">
            <a:avLst/>
          </a:prstGeom>
        </p:spPr>
      </p:pic>
    </p:spTree>
    <p:extLst>
      <p:ext uri="{BB962C8B-B14F-4D97-AF65-F5344CB8AC3E}">
        <p14:creationId xmlns:p14="http://schemas.microsoft.com/office/powerpoint/2010/main" val="5315682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and Graph">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1611BDE-D6CD-401A-8CDA-77BF2E91F5C6}"/>
              </a:ext>
            </a:extLst>
          </p:cNvPr>
          <p:cNvSpPr/>
          <p:nvPr/>
        </p:nvSpPr>
        <p:spPr>
          <a:xfrm>
            <a:off x="0" y="0"/>
            <a:ext cx="800100" cy="4074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84ED269C-734A-789C-7552-8810D1932F76}"/>
              </a:ext>
            </a:extLst>
          </p:cNvPr>
          <p:cNvSpPr/>
          <p:nvPr/>
        </p:nvSpPr>
        <p:spPr>
          <a:xfrm>
            <a:off x="0" y="407405"/>
            <a:ext cx="800100" cy="57255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8555C5EE-C77D-04FF-AEE6-4CFFA3B1A134}"/>
              </a:ext>
            </a:extLst>
          </p:cNvPr>
          <p:cNvSpPr/>
          <p:nvPr/>
        </p:nvSpPr>
        <p:spPr>
          <a:xfrm>
            <a:off x="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92C9729-D3CE-54E4-7332-451B2E8A3726}"/>
              </a:ext>
            </a:extLst>
          </p:cNvPr>
          <p:cNvSpPr/>
          <p:nvPr/>
        </p:nvSpPr>
        <p:spPr>
          <a:xfrm>
            <a:off x="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Date Placeholder 3">
            <a:extLst>
              <a:ext uri="{FF2B5EF4-FFF2-40B4-BE49-F238E27FC236}">
                <a16:creationId xmlns:a16="http://schemas.microsoft.com/office/drawing/2014/main" id="{BD2F01AC-51A7-3A40-8AF2-7CA495584982}"/>
              </a:ext>
            </a:extLst>
          </p:cNvPr>
          <p:cNvSpPr>
            <a:spLocks noGrp="1"/>
          </p:cNvSpPr>
          <p:nvPr>
            <p:ph type="dt" sz="half" idx="10"/>
          </p:nvPr>
        </p:nvSpPr>
        <p:spPr>
          <a:xfrm>
            <a:off x="1600200" y="6356350"/>
            <a:ext cx="1400452" cy="365125"/>
          </a:xfrm>
          <a:prstGeom prst="rect">
            <a:avLst/>
          </a:prstGeom>
        </p:spPr>
        <p:txBody>
          <a:bodyPr/>
          <a:lstStyle/>
          <a:p>
            <a:fld id="{E29707BB-F259-4D83-839F-2ABE0F4A8C61}" type="datetimeFigureOut">
              <a:rPr lang="en-US" smtClean="0"/>
              <a:t>10/1/2025</a:t>
            </a:fld>
            <a:endParaRPr lang="en-US" dirty="0"/>
          </a:p>
        </p:txBody>
      </p:sp>
      <p:sp>
        <p:nvSpPr>
          <p:cNvPr id="14" name="Footer Placeholder 4">
            <a:extLst>
              <a:ext uri="{FF2B5EF4-FFF2-40B4-BE49-F238E27FC236}">
                <a16:creationId xmlns:a16="http://schemas.microsoft.com/office/drawing/2014/main" id="{27BD05FE-C4D6-817C-6C54-8BEA117776D2}"/>
              </a:ext>
            </a:extLst>
          </p:cNvPr>
          <p:cNvSpPr>
            <a:spLocks noGrp="1"/>
          </p:cNvSpPr>
          <p:nvPr>
            <p:ph type="ftr" sz="quarter" idx="11"/>
          </p:nvPr>
        </p:nvSpPr>
        <p:spPr>
          <a:xfrm>
            <a:off x="3000652" y="6356350"/>
            <a:ext cx="4114800" cy="365125"/>
          </a:xfrm>
          <a:prstGeom prst="rect">
            <a:avLst/>
          </a:prstGeom>
        </p:spPr>
        <p:txBody>
          <a:bodyPr/>
          <a:lstStyle/>
          <a:p>
            <a:endParaRPr lang="en-US" dirty="0"/>
          </a:p>
        </p:txBody>
      </p:sp>
      <p:sp>
        <p:nvSpPr>
          <p:cNvPr id="15" name="Slide Number Placeholder 5">
            <a:extLst>
              <a:ext uri="{FF2B5EF4-FFF2-40B4-BE49-F238E27FC236}">
                <a16:creationId xmlns:a16="http://schemas.microsoft.com/office/drawing/2014/main" id="{B0F2FDDA-3C86-E0A1-30E9-74B882BF1C62}"/>
              </a:ext>
            </a:extLst>
          </p:cNvPr>
          <p:cNvSpPr>
            <a:spLocks noGrp="1"/>
          </p:cNvSpPr>
          <p:nvPr>
            <p:ph type="sldNum" sz="quarter" idx="12"/>
          </p:nvPr>
        </p:nvSpPr>
        <p:spPr>
          <a:xfrm>
            <a:off x="7115452" y="6356350"/>
            <a:ext cx="1083816" cy="365125"/>
          </a:xfrm>
          <a:prstGeom prst="rect">
            <a:avLst/>
          </a:prstGeom>
        </p:spPr>
        <p:txBody>
          <a:bodyPr/>
          <a:lstStyle/>
          <a:p>
            <a:fld id="{6866C538-CC72-4FB8-85E1-4D3EC643CF88}" type="slidenum">
              <a:rPr lang="en-US" smtClean="0"/>
              <a:t>‹#›</a:t>
            </a:fld>
            <a:endParaRPr lang="en-US"/>
          </a:p>
        </p:txBody>
      </p:sp>
      <p:sp>
        <p:nvSpPr>
          <p:cNvPr id="2" name="Title 1">
            <a:extLst>
              <a:ext uri="{FF2B5EF4-FFF2-40B4-BE49-F238E27FC236}">
                <a16:creationId xmlns:a16="http://schemas.microsoft.com/office/drawing/2014/main" id="{4B12A256-E9B0-3029-8A73-28180CD5ECD6}"/>
              </a:ext>
            </a:extLst>
          </p:cNvPr>
          <p:cNvSpPr>
            <a:spLocks noGrp="1"/>
          </p:cNvSpPr>
          <p:nvPr>
            <p:ph type="title" hasCustomPrompt="1"/>
          </p:nvPr>
        </p:nvSpPr>
        <p:spPr>
          <a:xfrm>
            <a:off x="1493616" y="635438"/>
            <a:ext cx="9845550" cy="1158265"/>
          </a:xfrm>
        </p:spPr>
        <p:txBody>
          <a:bodyPr anchor="t" anchorCtr="0">
            <a:noAutofit/>
          </a:bodyPr>
          <a:lstStyle>
            <a:lvl1pPr>
              <a:defRPr sz="4000" baseline="0">
                <a:latin typeface="+mn-lt"/>
              </a:defRPr>
            </a:lvl1pPr>
          </a:lstStyle>
          <a:p>
            <a:r>
              <a:rPr lang="en-US" dirty="0"/>
              <a:t>Click to edit slide title</a:t>
            </a:r>
          </a:p>
        </p:txBody>
      </p:sp>
      <p:sp>
        <p:nvSpPr>
          <p:cNvPr id="5" name="Chart Placeholder 4">
            <a:extLst>
              <a:ext uri="{FF2B5EF4-FFF2-40B4-BE49-F238E27FC236}">
                <a16:creationId xmlns:a16="http://schemas.microsoft.com/office/drawing/2014/main" id="{881663B0-35CF-F099-B5AC-3B39C4812652}"/>
              </a:ext>
            </a:extLst>
          </p:cNvPr>
          <p:cNvSpPr>
            <a:spLocks noGrp="1"/>
          </p:cNvSpPr>
          <p:nvPr>
            <p:ph type="chart" sz="quarter" idx="13"/>
          </p:nvPr>
        </p:nvSpPr>
        <p:spPr>
          <a:xfrm>
            <a:off x="1600200" y="1762126"/>
            <a:ext cx="9763125" cy="4043764"/>
          </a:xfrm>
          <a:solidFill>
            <a:schemeClr val="bg1">
              <a:lumMod val="95000"/>
            </a:schemeClr>
          </a:solidFill>
        </p:spPr>
        <p:txBody>
          <a:bodyPr/>
          <a:lstStyle>
            <a:lvl1pPr marL="0" indent="0">
              <a:buFontTx/>
              <a:buNone/>
              <a:defRPr/>
            </a:lvl1pPr>
          </a:lstStyle>
          <a:p>
            <a:r>
              <a:rPr lang="en-US"/>
              <a:t>Click icon to add chart</a:t>
            </a:r>
            <a:endParaRPr lang="en-US" dirty="0"/>
          </a:p>
        </p:txBody>
      </p:sp>
      <p:pic>
        <p:nvPicPr>
          <p:cNvPr id="4" name="Graphic 12">
            <a:extLst>
              <a:ext uri="{FF2B5EF4-FFF2-40B4-BE49-F238E27FC236}">
                <a16:creationId xmlns:a16="http://schemas.microsoft.com/office/drawing/2014/main" id="{4C3C43D0-5C3E-C125-F82B-8C39060357B3}"/>
              </a:ext>
            </a:extLst>
          </p:cNvPr>
          <p:cNvPicPr>
            <a:picLocks noChangeAspect="1"/>
          </p:cNvPicPr>
          <p:nvPr userDrawn="1"/>
        </p:nvPicPr>
        <p:blipFill>
          <a:blip r:embed="rId2" cstate="hqprint">
            <a:extLst>
              <a:ext uri="{28A0092B-C50C-407E-A947-70E740481C1C}">
                <a14:useLocalDpi xmlns:a14="http://schemas.microsoft.com/office/drawing/2010/main" val="0"/>
              </a:ext>
            </a:extLst>
          </a:blip>
          <a:srcRect/>
          <a:stretch/>
        </p:blipFill>
        <p:spPr>
          <a:xfrm>
            <a:off x="8995101" y="6184877"/>
            <a:ext cx="2143243" cy="539071"/>
          </a:xfrm>
          <a:prstGeom prst="rect">
            <a:avLst/>
          </a:prstGeom>
        </p:spPr>
      </p:pic>
      <p:pic>
        <p:nvPicPr>
          <p:cNvPr id="8" name="Picture 7" descr="A green and black sign with white text&#10;&#10;Description automatically generated with low confidence">
            <a:extLst>
              <a:ext uri="{FF2B5EF4-FFF2-40B4-BE49-F238E27FC236}">
                <a16:creationId xmlns:a16="http://schemas.microsoft.com/office/drawing/2014/main" id="{7E56C374-2852-6E6F-2AF8-21CF637B9833}"/>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1341982" y="6186395"/>
            <a:ext cx="658314" cy="527394"/>
          </a:xfrm>
          <a:prstGeom prst="rect">
            <a:avLst/>
          </a:prstGeom>
        </p:spPr>
      </p:pic>
    </p:spTree>
    <p:extLst>
      <p:ext uri="{BB962C8B-B14F-4D97-AF65-F5344CB8AC3E}">
        <p14:creationId xmlns:p14="http://schemas.microsoft.com/office/powerpoint/2010/main" val="18419549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2361708-C856-5679-5F26-DFD654490767}"/>
              </a:ext>
            </a:extLst>
          </p:cNvPr>
          <p:cNvSpPr>
            <a:spLocks noGrp="1"/>
          </p:cNvSpPr>
          <p:nvPr>
            <p:ph type="title"/>
          </p:nvPr>
        </p:nvSpPr>
        <p:spPr>
          <a:xfrm>
            <a:off x="1493301" y="662893"/>
            <a:ext cx="9844596" cy="1325563"/>
          </a:xfrm>
          <a:prstGeom prst="rect">
            <a:avLst/>
          </a:prstGeom>
        </p:spPr>
        <p:txBody>
          <a:bodyPr vert="horz" lIns="91440" tIns="45720" rIns="91440" bIns="45720" rtlCol="0" anchor="t" anchorCtr="0">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8F6BA814-9AC9-5238-F0A1-89F9D61B5B51}"/>
              </a:ext>
            </a:extLst>
          </p:cNvPr>
          <p:cNvSpPr>
            <a:spLocks noGrp="1"/>
          </p:cNvSpPr>
          <p:nvPr>
            <p:ph type="body" idx="1"/>
          </p:nvPr>
        </p:nvSpPr>
        <p:spPr>
          <a:xfrm>
            <a:off x="1600200" y="1988457"/>
            <a:ext cx="10515600"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98510D8D-B5B5-FA5C-2E75-85268E6345F8}"/>
              </a:ext>
            </a:extLst>
          </p:cNvPr>
          <p:cNvSpPr>
            <a:spLocks noGrp="1"/>
          </p:cNvSpPr>
          <p:nvPr>
            <p:ph type="dt" sz="half" idx="2"/>
          </p:nvPr>
        </p:nvSpPr>
        <p:spPr>
          <a:xfrm>
            <a:off x="1600200" y="6374044"/>
            <a:ext cx="1981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29707BB-F259-4D83-839F-2ABE0F4A8C61}" type="datetimeFigureOut">
              <a:rPr lang="en-US" smtClean="0"/>
              <a:t>10/1/2025</a:t>
            </a:fld>
            <a:endParaRPr lang="en-US"/>
          </a:p>
        </p:txBody>
      </p:sp>
      <p:sp>
        <p:nvSpPr>
          <p:cNvPr id="5" name="Footer Placeholder 4">
            <a:extLst>
              <a:ext uri="{FF2B5EF4-FFF2-40B4-BE49-F238E27FC236}">
                <a16:creationId xmlns:a16="http://schemas.microsoft.com/office/drawing/2014/main" id="{05E07592-D92D-5E48-1F23-4A48048F6903}"/>
              </a:ext>
            </a:extLst>
          </p:cNvPr>
          <p:cNvSpPr>
            <a:spLocks noGrp="1"/>
          </p:cNvSpPr>
          <p:nvPr>
            <p:ph type="ftr" sz="quarter" idx="3"/>
          </p:nvPr>
        </p:nvSpPr>
        <p:spPr>
          <a:xfrm>
            <a:off x="3581400" y="6374043"/>
            <a:ext cx="27432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BD8A7535-84D4-1921-62EB-192F99FD2CCC}"/>
              </a:ext>
            </a:extLst>
          </p:cNvPr>
          <p:cNvSpPr>
            <a:spLocks noGrp="1"/>
          </p:cNvSpPr>
          <p:nvPr>
            <p:ph type="sldNum" sz="quarter" idx="4"/>
          </p:nvPr>
        </p:nvSpPr>
        <p:spPr>
          <a:xfrm>
            <a:off x="6324600" y="6374043"/>
            <a:ext cx="1612037"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866C538-CC72-4FB8-85E1-4D3EC643CF88}" type="slidenum">
              <a:rPr lang="en-US" smtClean="0"/>
              <a:t>‹#›</a:t>
            </a:fld>
            <a:endParaRPr lang="en-US"/>
          </a:p>
        </p:txBody>
      </p:sp>
    </p:spTree>
    <p:extLst>
      <p:ext uri="{BB962C8B-B14F-4D97-AF65-F5344CB8AC3E}">
        <p14:creationId xmlns:p14="http://schemas.microsoft.com/office/powerpoint/2010/main" val="2610568394"/>
      </p:ext>
    </p:extLst>
  </p:cSld>
  <p:clrMap bg1="lt1" tx1="dk1" bg2="lt2" tx2="dk2" accent1="accent1" accent2="accent2" accent3="accent3" accent4="accent4" accent5="accent5" accent6="accent6" hlink="hlink" folHlink="folHlink"/>
  <p:sldLayoutIdLst>
    <p:sldLayoutId id="2147483666" r:id="rId1"/>
    <p:sldLayoutId id="2147483661" r:id="rId2"/>
    <p:sldLayoutId id="2147483650" r:id="rId3"/>
    <p:sldLayoutId id="2147483675" r:id="rId4"/>
    <p:sldLayoutId id="2147483673" r:id="rId5"/>
    <p:sldLayoutId id="2147483674" r:id="rId6"/>
    <p:sldLayoutId id="2147483662" r:id="rId7"/>
    <p:sldLayoutId id="2147483672" r:id="rId8"/>
    <p:sldLayoutId id="2147483654" r:id="rId9"/>
    <p:sldLayoutId id="2147483676" r:id="rId10"/>
    <p:sldLayoutId id="2147483677" r:id="rId11"/>
    <p:sldLayoutId id="2147483651" r:id="rId12"/>
    <p:sldLayoutId id="2147483655" r:id="rId13"/>
    <p:sldLayoutId id="2147483659" r:id="rId14"/>
    <p:sldLayoutId id="2147483678" r:id="rId15"/>
  </p:sldLayoutIdLst>
  <p:txStyles>
    <p:titleStyle>
      <a:lvl1pPr algn="l" defTabSz="914400" rtl="0" eaLnBrk="1" latinLnBrk="0" hangingPunct="1">
        <a:lnSpc>
          <a:spcPct val="90000"/>
        </a:lnSpc>
        <a:spcBef>
          <a:spcPct val="0"/>
        </a:spcBef>
        <a:buNone/>
        <a:defRPr sz="4000" b="0" i="0" kern="1200" baseline="0">
          <a:solidFill>
            <a:schemeClr val="tx2"/>
          </a:solidFill>
          <a:latin typeface="+mn-lt"/>
          <a:ea typeface="+mj-ea"/>
          <a:cs typeface="+mj-cs"/>
        </a:defRPr>
      </a:lvl1pPr>
    </p:titleStyle>
    <p:bodyStyle>
      <a:lvl1pPr marL="160020" indent="-160020" algn="l" defTabSz="914400" rtl="0" eaLnBrk="1" latinLnBrk="0" hangingPunct="1">
        <a:lnSpc>
          <a:spcPts val="2000"/>
        </a:lnSpc>
        <a:spcBef>
          <a:spcPts val="1000"/>
        </a:spcBef>
        <a:buFont typeface="Wingdings" pitchFamily="2" charset="2"/>
        <a:buChar char="§"/>
        <a:defRPr sz="1600" kern="1200" baseline="0">
          <a:solidFill>
            <a:schemeClr val="tx1">
              <a:lumMod val="65000"/>
              <a:lumOff val="35000"/>
            </a:schemeClr>
          </a:solidFill>
          <a:latin typeface="+mn-lt"/>
          <a:ea typeface="+mn-ea"/>
          <a:cs typeface="+mn-cs"/>
        </a:defRPr>
      </a:lvl1pPr>
      <a:lvl2pPr marL="457200" indent="-228600" algn="l" defTabSz="914400" rtl="0" eaLnBrk="1" latinLnBrk="0" hangingPunct="1">
        <a:lnSpc>
          <a:spcPts val="1800"/>
        </a:lnSpc>
        <a:spcBef>
          <a:spcPts val="500"/>
        </a:spcBef>
        <a:buFont typeface="Apple Symbols" panose="02000000000000000000" pitchFamily="2" charset="-79"/>
        <a:buChar char="⎻"/>
        <a:defRPr sz="1400" kern="1200" baseline="0">
          <a:solidFill>
            <a:schemeClr val="tx1">
              <a:lumMod val="65000"/>
              <a:lumOff val="35000"/>
            </a:schemeClr>
          </a:solidFill>
          <a:latin typeface="+mn-lt"/>
          <a:ea typeface="+mn-ea"/>
          <a:cs typeface="+mn-cs"/>
        </a:defRPr>
      </a:lvl2pPr>
      <a:lvl3pPr marL="640080" indent="-137160" algn="l" defTabSz="914400" rtl="0" eaLnBrk="1" latinLnBrk="0" hangingPunct="1">
        <a:lnSpc>
          <a:spcPts val="1600"/>
        </a:lnSpc>
        <a:spcBef>
          <a:spcPts val="500"/>
        </a:spcBef>
        <a:buFont typeface="Arial" panose="020B0604020202020204" pitchFamily="34" charset="0"/>
        <a:buChar char="•"/>
        <a:defRPr sz="1200" kern="1200" baseline="0">
          <a:solidFill>
            <a:schemeClr val="tx1">
              <a:lumMod val="65000"/>
              <a:lumOff val="35000"/>
            </a:schemeClr>
          </a:solidFill>
          <a:latin typeface="+mn-lt"/>
          <a:ea typeface="+mn-ea"/>
          <a:cs typeface="+mn-cs"/>
        </a:defRPr>
      </a:lvl3pPr>
      <a:lvl4pPr marL="640080" indent="-137160" algn="l" defTabSz="914400" rtl="0" eaLnBrk="1" latinLnBrk="0" hangingPunct="1">
        <a:lnSpc>
          <a:spcPts val="1600"/>
        </a:lnSpc>
        <a:spcBef>
          <a:spcPts val="500"/>
        </a:spcBef>
        <a:buFont typeface="Arial" panose="020B0604020202020204" pitchFamily="34" charset="0"/>
        <a:buChar char="•"/>
        <a:defRPr sz="1200" kern="1200" baseline="0">
          <a:solidFill>
            <a:schemeClr val="tx1">
              <a:lumMod val="65000"/>
              <a:lumOff val="35000"/>
            </a:schemeClr>
          </a:solidFill>
          <a:latin typeface="+mn-lt"/>
          <a:ea typeface="+mn-ea"/>
          <a:cs typeface="+mn-cs"/>
        </a:defRPr>
      </a:lvl4pPr>
      <a:lvl5pPr marL="640080" indent="-137160" algn="l" defTabSz="914400" rtl="0" eaLnBrk="1" latinLnBrk="0" hangingPunct="1">
        <a:lnSpc>
          <a:spcPts val="1600"/>
        </a:lnSpc>
        <a:spcBef>
          <a:spcPts val="500"/>
        </a:spcBef>
        <a:buFont typeface="Arial" panose="020B0604020202020204" pitchFamily="34" charset="0"/>
        <a:buChar char="•"/>
        <a:defRPr sz="1200" kern="1200" baseline="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2" orient="horz" pos="4056">
          <p15:clr>
            <a:srgbClr val="F26B43"/>
          </p15:clr>
        </p15:guide>
        <p15:guide id="27" pos="504">
          <p15:clr>
            <a:srgbClr val="F26B43"/>
          </p15:clr>
        </p15:guide>
        <p15:guide id="28" orient="horz" pos="4320">
          <p15:clr>
            <a:srgbClr val="F26B43"/>
          </p15:clr>
        </p15:guide>
        <p15:guide id="29">
          <p15:clr>
            <a:srgbClr val="F26B43"/>
          </p15:clr>
        </p15:guide>
        <p15:guide id="30" pos="1008">
          <p15:clr>
            <a:srgbClr val="F26B43"/>
          </p15:clr>
        </p15:guide>
        <p15:guide id="31" orient="horz" pos="480">
          <p15:clr>
            <a:srgbClr val="F26B43"/>
          </p15:clr>
        </p15:guide>
        <p15:guide id="32" pos="4224">
          <p15:clr>
            <a:srgbClr val="F26B43"/>
          </p15:clr>
        </p15:guide>
        <p15:guide id="33" orient="horz" pos="1248">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hyperlink" Target="https://uvahealthumcnursing.org/nursing-professional-development-services/mentorship/" TargetMode="External"/><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hyperlink" Target="https://virginiahsd.co1.qualtrics.com/jfe/form/SV_0oCIrsmy71l7xEW" TargetMode="External"/><Relationship Id="rId2" Type="http://schemas.openxmlformats.org/officeDocument/2006/relationships/notesSlide" Target="../notesSlides/notesSlide13.xml"/><Relationship Id="rId1" Type="http://schemas.openxmlformats.org/officeDocument/2006/relationships/slideLayout" Target="../slideLayouts/slideLayout8.xml"/><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8" Type="http://schemas.openxmlformats.org/officeDocument/2006/relationships/hyperlink" Target="https://uvahealthumcnursing.org/nursing-professional-development-services/mentorship/" TargetMode="External"/><Relationship Id="rId3" Type="http://schemas.openxmlformats.org/officeDocument/2006/relationships/hyperlink" Target="https://uvaconnect.com/peggy-and-jj-a-perfect-match/" TargetMode="External"/><Relationship Id="rId7" Type="http://schemas.openxmlformats.org/officeDocument/2006/relationships/hyperlink" Target="mailto:PM2T@uvahealth.org" TargetMode="External"/><Relationship Id="rId2" Type="http://schemas.openxmlformats.org/officeDocument/2006/relationships/notesSlide" Target="../notesSlides/notesSlide14.xml"/><Relationship Id="rId1" Type="http://schemas.openxmlformats.org/officeDocument/2006/relationships/slideLayout" Target="../slideLayouts/slideLayout8.xml"/><Relationship Id="rId6" Type="http://schemas.openxmlformats.org/officeDocument/2006/relationships/hyperlink" Target="mailto:lmk6f@uvahealth.org" TargetMode="External"/><Relationship Id="rId5" Type="http://schemas.openxmlformats.org/officeDocument/2006/relationships/hyperlink" Target="https://vimeo.com/639995498" TargetMode="External"/><Relationship Id="rId10" Type="http://schemas.openxmlformats.org/officeDocument/2006/relationships/hyperlink" Target="https://www.myamericannurse.com/nurse-mentorships-two-way-street/" TargetMode="External"/><Relationship Id="rId4" Type="http://schemas.openxmlformats.org/officeDocument/2006/relationships/hyperlink" Target="https://uvaconnect.com/for-uva-nurses-caring-isnt-only-reserved-for-patients/" TargetMode="External"/><Relationship Id="rId9" Type="http://schemas.openxmlformats.org/officeDocument/2006/relationships/hyperlink" Target="https://journals.lww.com/nursingmanagement/fulltext/2019/10000/the_mentoring_relationship__advantages_for_both.1.aspx"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hyperlink" Target="https://journals.lww.com/nursingmanagement/fulltext/2019/10000/the_mentoring_relationship__advantages_for_both.1.aspx" TargetMode="External"/><Relationship Id="rId2" Type="http://schemas.openxmlformats.org/officeDocument/2006/relationships/notesSlide" Target="../notesSlides/notesSlide16.xml"/><Relationship Id="rId1" Type="http://schemas.openxmlformats.org/officeDocument/2006/relationships/slideLayout" Target="../slideLayouts/slideLayout8.xml"/><Relationship Id="rId4" Type="http://schemas.openxmlformats.org/officeDocument/2006/relationships/hyperlink" Target="https://www.myamericannurse.com/nurse-mentorships-two-way-street/"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a:extLst>
              <a:ext uri="{FF2B5EF4-FFF2-40B4-BE49-F238E27FC236}">
                <a16:creationId xmlns:a16="http://schemas.microsoft.com/office/drawing/2014/main" id="{AC866357-2484-48BB-BAF4-8408DFADBFE8}"/>
              </a:ext>
            </a:extLst>
          </p:cNvPr>
          <p:cNvSpPr>
            <a:spLocks noGrp="1"/>
          </p:cNvSpPr>
          <p:nvPr>
            <p:ph type="subTitle" idx="1"/>
          </p:nvPr>
        </p:nvSpPr>
        <p:spPr>
          <a:xfrm>
            <a:off x="665892" y="4009613"/>
            <a:ext cx="7239511" cy="1401971"/>
          </a:xfrm>
        </p:spPr>
        <p:txBody>
          <a:bodyPr/>
          <a:lstStyle/>
          <a:p>
            <a:pPr>
              <a:lnSpc>
                <a:spcPct val="100000"/>
              </a:lnSpc>
              <a:spcBef>
                <a:spcPts val="1200"/>
              </a:spcBef>
            </a:pPr>
            <a:r>
              <a:rPr lang="en-US" sz="2400" i="1" dirty="0"/>
              <a:t>Information about the 7 unique programs, </a:t>
            </a:r>
          </a:p>
          <a:p>
            <a:pPr>
              <a:lnSpc>
                <a:spcPct val="100000"/>
              </a:lnSpc>
              <a:spcBef>
                <a:spcPts val="1200"/>
              </a:spcBef>
            </a:pPr>
            <a:r>
              <a:rPr lang="en-US" sz="2400" i="1" dirty="0"/>
              <a:t>how to sign up, and what to expect about the process</a:t>
            </a:r>
          </a:p>
          <a:p>
            <a:pPr>
              <a:spcBef>
                <a:spcPts val="1800"/>
              </a:spcBef>
            </a:pPr>
            <a:r>
              <a:rPr lang="en-US" sz="1800" dirty="0">
                <a:solidFill>
                  <a:srgbClr val="222C4B"/>
                </a:solidFill>
                <a:latin typeface="Franklin Gothic Book" panose="020B0503020102020204" pitchFamily="34" charset="0"/>
              </a:rPr>
              <a:t>Updated: May 2025</a:t>
            </a:r>
          </a:p>
          <a:p>
            <a:endParaRPr lang="en-US" sz="2400" dirty="0"/>
          </a:p>
          <a:p>
            <a:endParaRPr lang="en-US" sz="2400" dirty="0"/>
          </a:p>
        </p:txBody>
      </p:sp>
      <p:sp>
        <p:nvSpPr>
          <p:cNvPr id="2" name="Title 1">
            <a:extLst>
              <a:ext uri="{FF2B5EF4-FFF2-40B4-BE49-F238E27FC236}">
                <a16:creationId xmlns:a16="http://schemas.microsoft.com/office/drawing/2014/main" id="{352A8486-828F-4F80-A61F-54D5A77AAA21}"/>
              </a:ext>
            </a:extLst>
          </p:cNvPr>
          <p:cNvSpPr>
            <a:spLocks noGrp="1"/>
          </p:cNvSpPr>
          <p:nvPr>
            <p:ph type="ctrTitle"/>
          </p:nvPr>
        </p:nvSpPr>
        <p:spPr>
          <a:xfrm>
            <a:off x="665893" y="1829481"/>
            <a:ext cx="6865438" cy="2037810"/>
          </a:xfrm>
        </p:spPr>
        <p:txBody>
          <a:bodyPr/>
          <a:lstStyle/>
          <a:p>
            <a:r>
              <a:rPr lang="en-US" sz="5400" dirty="0">
                <a:latin typeface="+mj-lt"/>
              </a:rPr>
              <a:t>Mentorship Programs for UVA Nurses </a:t>
            </a:r>
          </a:p>
        </p:txBody>
      </p:sp>
    </p:spTree>
    <p:extLst>
      <p:ext uri="{BB962C8B-B14F-4D97-AF65-F5344CB8AC3E}">
        <p14:creationId xmlns:p14="http://schemas.microsoft.com/office/powerpoint/2010/main" val="35208689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5">
            <a:extLst>
              <a:ext uri="{FF2B5EF4-FFF2-40B4-BE49-F238E27FC236}">
                <a16:creationId xmlns:a16="http://schemas.microsoft.com/office/drawing/2014/main" id="{7D4C272F-20C8-4067-8B98-C66F731DE743}"/>
              </a:ext>
            </a:extLst>
          </p:cNvPr>
          <p:cNvSpPr txBox="1">
            <a:spLocks/>
          </p:cNvSpPr>
          <p:nvPr/>
        </p:nvSpPr>
        <p:spPr>
          <a:xfrm>
            <a:off x="1222514" y="1838410"/>
            <a:ext cx="9998480" cy="3438657"/>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50000"/>
              </a:lnSpc>
              <a:buNone/>
            </a:pPr>
            <a:endParaRPr lang="en-US" dirty="0">
              <a:solidFill>
                <a:srgbClr val="222C4B"/>
              </a:solidFill>
              <a:latin typeface="Franklin Gothic Book" panose="020B0503020102020204" pitchFamily="34" charset="0"/>
            </a:endParaRPr>
          </a:p>
        </p:txBody>
      </p:sp>
      <p:sp>
        <p:nvSpPr>
          <p:cNvPr id="3" name="TextBox 2"/>
          <p:cNvSpPr txBox="1"/>
          <p:nvPr/>
        </p:nvSpPr>
        <p:spPr>
          <a:xfrm>
            <a:off x="1489213" y="705973"/>
            <a:ext cx="9213574" cy="584775"/>
          </a:xfrm>
          <a:prstGeom prst="rect">
            <a:avLst/>
          </a:prstGeom>
          <a:noFill/>
        </p:spPr>
        <p:txBody>
          <a:bodyPr wrap="square" rtlCol="0">
            <a:spAutoFit/>
          </a:bodyPr>
          <a:lstStyle/>
          <a:p>
            <a:pPr algn="ctr"/>
            <a:r>
              <a:rPr lang="en-US" sz="3200" dirty="0">
                <a:solidFill>
                  <a:srgbClr val="E47100"/>
                </a:solidFill>
                <a:latin typeface="Franklin Gothic Demi" panose="020B0703020102020204" pitchFamily="34" charset="0"/>
              </a:rPr>
              <a:t>Self-Discovery for RNs </a:t>
            </a:r>
          </a:p>
        </p:txBody>
      </p:sp>
      <p:sp>
        <p:nvSpPr>
          <p:cNvPr id="4" name="Rectangle 3"/>
          <p:cNvSpPr/>
          <p:nvPr/>
        </p:nvSpPr>
        <p:spPr>
          <a:xfrm>
            <a:off x="1036065" y="1514865"/>
            <a:ext cx="10934518" cy="3990836"/>
          </a:xfrm>
          <a:prstGeom prst="rect">
            <a:avLst/>
          </a:prstGeom>
        </p:spPr>
        <p:txBody>
          <a:bodyPr wrap="square">
            <a:spAutoFit/>
          </a:bodyPr>
          <a:lstStyle/>
          <a:p>
            <a:pPr marL="457200" lvl="0" indent="-457200">
              <a:spcBef>
                <a:spcPts val="1000"/>
              </a:spcBef>
            </a:pPr>
            <a:r>
              <a:rPr lang="en-US" sz="2200" b="1" dirty="0">
                <a:solidFill>
                  <a:srgbClr val="002060"/>
                </a:solidFill>
                <a:latin typeface="Franklin Gothic Book" panose="020B0503020102020204" pitchFamily="34" charset="0"/>
                <a:cs typeface="Arial" panose="020B0604020202020204" pitchFamily="34" charset="0"/>
              </a:rPr>
              <a:t>Target Audience: </a:t>
            </a:r>
            <a:r>
              <a:rPr lang="en-US" sz="2200" dirty="0">
                <a:solidFill>
                  <a:srgbClr val="002060"/>
                </a:solidFill>
                <a:latin typeface="Franklin Gothic Book" panose="020B0503020102020204" pitchFamily="34" charset="0"/>
                <a:cs typeface="Arial" panose="020B0604020202020204" pitchFamily="34" charset="0"/>
              </a:rPr>
              <a:t>N</a:t>
            </a:r>
            <a:r>
              <a:rPr lang="en-US" sz="2200" dirty="0">
                <a:solidFill>
                  <a:srgbClr val="002060"/>
                </a:solidFill>
                <a:latin typeface="Franklin Gothic Book" panose="020B0503020102020204" pitchFamily="34" charset="0"/>
              </a:rPr>
              <a:t>urses in all roles looking for peer support</a:t>
            </a:r>
          </a:p>
          <a:p>
            <a:pPr marL="457200" lvl="0" indent="-457200">
              <a:spcBef>
                <a:spcPts val="1000"/>
              </a:spcBef>
            </a:pPr>
            <a:r>
              <a:rPr lang="en-US" sz="2200" b="1" dirty="0">
                <a:solidFill>
                  <a:srgbClr val="002060"/>
                </a:solidFill>
                <a:latin typeface="Franklin Gothic Book" panose="020B0503020102020204" pitchFamily="34" charset="0"/>
                <a:cs typeface="Arial" panose="020B0604020202020204" pitchFamily="34" charset="0"/>
              </a:rPr>
              <a:t>Purpose: </a:t>
            </a:r>
            <a:r>
              <a:rPr lang="en-US" sz="2200" dirty="0">
                <a:solidFill>
                  <a:srgbClr val="002060"/>
                </a:solidFill>
                <a:latin typeface="Franklin Gothic Book" panose="020B0503020102020204" pitchFamily="34" charset="0"/>
                <a:cs typeface="Arial" panose="020B0604020202020204" pitchFamily="34" charset="0"/>
              </a:rPr>
              <a:t>F</a:t>
            </a:r>
            <a:r>
              <a:rPr lang="en-US" sz="2200" dirty="0">
                <a:solidFill>
                  <a:srgbClr val="002060"/>
                </a:solidFill>
                <a:latin typeface="Franklin Gothic Book" panose="020B0503020102020204" pitchFamily="34" charset="0"/>
              </a:rPr>
              <a:t>oster a sense of belonging, empowerment, and professional growth within nursing, aligning with UVA Health’s strategic goal of cultivating healthy communities and belonging for all, utilizing Korn Ferry</a:t>
            </a:r>
            <a:r>
              <a:rPr lang="en-US" sz="2200" baseline="30000" dirty="0">
                <a:solidFill>
                  <a:srgbClr val="002060"/>
                </a:solidFill>
                <a:latin typeface="Franklin Gothic Book" panose="020B0503020102020204" pitchFamily="34" charset="0"/>
              </a:rPr>
              <a:t>©</a:t>
            </a:r>
            <a:r>
              <a:rPr lang="en-US" sz="2200" dirty="0">
                <a:solidFill>
                  <a:srgbClr val="002060"/>
                </a:solidFill>
                <a:latin typeface="Franklin Gothic Book" panose="020B0503020102020204" pitchFamily="34" charset="0"/>
              </a:rPr>
              <a:t> Competencies</a:t>
            </a:r>
          </a:p>
          <a:p>
            <a:pPr marL="457200" lvl="0" indent="-457200">
              <a:spcBef>
                <a:spcPts val="1000"/>
              </a:spcBef>
            </a:pPr>
            <a:r>
              <a:rPr lang="en-US" sz="2200" b="1" dirty="0">
                <a:solidFill>
                  <a:srgbClr val="002060"/>
                </a:solidFill>
                <a:latin typeface="Franklin Gothic Book" panose="020B0503020102020204" pitchFamily="34" charset="0"/>
              </a:rPr>
              <a:t>Content</a:t>
            </a:r>
            <a:r>
              <a:rPr lang="en-US" sz="2200" dirty="0">
                <a:solidFill>
                  <a:srgbClr val="002060"/>
                </a:solidFill>
                <a:latin typeface="Franklin Gothic Book" panose="020B0503020102020204" pitchFamily="34" charset="0"/>
              </a:rPr>
              <a:t>: Focuses on building resilience, creating a personal vision, finding one’s true north, valuing different perspectives to drive teamwork, and career navigation </a:t>
            </a:r>
          </a:p>
          <a:p>
            <a:pPr marL="457200" lvl="0" indent="-457200">
              <a:spcBef>
                <a:spcPts val="1000"/>
              </a:spcBef>
            </a:pPr>
            <a:r>
              <a:rPr lang="en-US" sz="2200" b="1" dirty="0">
                <a:solidFill>
                  <a:srgbClr val="002060"/>
                </a:solidFill>
                <a:latin typeface="Franklin Gothic Book" panose="020B0503020102020204" pitchFamily="34" charset="0"/>
              </a:rPr>
              <a:t>Structure: </a:t>
            </a:r>
            <a:r>
              <a:rPr lang="en-US" sz="2200" dirty="0">
                <a:solidFill>
                  <a:srgbClr val="002060"/>
                </a:solidFill>
                <a:latin typeface="Franklin Gothic Book" panose="020B0503020102020204" pitchFamily="34" charset="0"/>
              </a:rPr>
              <a:t> Offered twice a year with a 6-month commitment, including monthly group events and independently scheduled mentee/mentor monthly meetings with tailored content</a:t>
            </a:r>
          </a:p>
          <a:p>
            <a:pPr marL="457200" lvl="0" indent="-457200">
              <a:spcBef>
                <a:spcPts val="1000"/>
              </a:spcBef>
            </a:pPr>
            <a:r>
              <a:rPr lang="en-US" sz="2200" b="1" dirty="0">
                <a:solidFill>
                  <a:srgbClr val="002060"/>
                </a:solidFill>
                <a:latin typeface="Franklin Gothic Book" panose="020B0503020102020204" pitchFamily="34" charset="0"/>
              </a:rPr>
              <a:t>Program Co-Leads: </a:t>
            </a:r>
            <a:r>
              <a:rPr lang="en-US" sz="2200" dirty="0">
                <a:solidFill>
                  <a:srgbClr val="002060"/>
                </a:solidFill>
                <a:latin typeface="Franklin Gothic Book" panose="020B0503020102020204" pitchFamily="34" charset="0"/>
              </a:rPr>
              <a:t>Nate Ledford, Clinical Program Coordinator, Nursing Initiatives </a:t>
            </a:r>
            <a:endParaRPr lang="en-US" sz="2200" b="1" dirty="0">
              <a:solidFill>
                <a:srgbClr val="002060"/>
              </a:solidFill>
              <a:latin typeface="Franklin Gothic Book" panose="020B0503020102020204" pitchFamily="34" charset="0"/>
              <a:cs typeface="Arial" panose="020B0604020202020204" pitchFamily="34" charset="0"/>
            </a:endParaRPr>
          </a:p>
        </p:txBody>
      </p:sp>
    </p:spTree>
    <p:extLst>
      <p:ext uri="{BB962C8B-B14F-4D97-AF65-F5344CB8AC3E}">
        <p14:creationId xmlns:p14="http://schemas.microsoft.com/office/powerpoint/2010/main" val="16965909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11257" y="595824"/>
            <a:ext cx="10969487" cy="584775"/>
          </a:xfrm>
          <a:prstGeom prst="rect">
            <a:avLst/>
          </a:prstGeom>
          <a:noFill/>
        </p:spPr>
        <p:txBody>
          <a:bodyPr wrap="square" rtlCol="0">
            <a:spAutoFit/>
          </a:bodyPr>
          <a:lstStyle/>
          <a:p>
            <a:pPr algn="ctr"/>
            <a:r>
              <a:rPr lang="en-US" sz="3200" dirty="0">
                <a:solidFill>
                  <a:srgbClr val="222C4B"/>
                </a:solidFill>
                <a:latin typeface="Franklin Gothic Medium" panose="020B0603020102020204" pitchFamily="34" charset="0"/>
              </a:rPr>
              <a:t>How to Participate in a Mentorship Program </a:t>
            </a:r>
          </a:p>
        </p:txBody>
      </p:sp>
      <p:sp>
        <p:nvSpPr>
          <p:cNvPr id="4" name="Rectangle 3"/>
          <p:cNvSpPr/>
          <p:nvPr/>
        </p:nvSpPr>
        <p:spPr>
          <a:xfrm>
            <a:off x="1216469" y="1152027"/>
            <a:ext cx="10364275" cy="5548698"/>
          </a:xfrm>
          <a:prstGeom prst="rect">
            <a:avLst/>
          </a:prstGeom>
        </p:spPr>
        <p:txBody>
          <a:bodyPr wrap="square">
            <a:spAutoFit/>
          </a:bodyPr>
          <a:lstStyle/>
          <a:p>
            <a:pPr lvl="0">
              <a:lnSpc>
                <a:spcPct val="90000"/>
              </a:lnSpc>
              <a:spcBef>
                <a:spcPts val="1000"/>
              </a:spcBef>
            </a:pPr>
            <a:r>
              <a:rPr lang="en-US" b="1" dirty="0">
                <a:solidFill>
                  <a:srgbClr val="E47100"/>
                </a:solidFill>
                <a:latin typeface="Franklin Gothic Book" panose="020B0503020102020204" pitchFamily="34" charset="0"/>
              </a:rPr>
              <a:t>Step 1</a:t>
            </a:r>
          </a:p>
          <a:p>
            <a:pPr lvl="1">
              <a:lnSpc>
                <a:spcPct val="90000"/>
              </a:lnSpc>
              <a:spcBef>
                <a:spcPts val="500"/>
              </a:spcBef>
            </a:pPr>
            <a:r>
              <a:rPr lang="en-US" dirty="0">
                <a:solidFill>
                  <a:srgbClr val="002060"/>
                </a:solidFill>
                <a:latin typeface="Franklin Gothic Book" panose="020B0503020102020204" pitchFamily="34" charset="0"/>
              </a:rPr>
              <a:t>Sign-up through the </a:t>
            </a:r>
            <a:r>
              <a:rPr lang="en-US" b="1" dirty="0">
                <a:solidFill>
                  <a:srgbClr val="002060"/>
                </a:solidFill>
                <a:latin typeface="Franklin Gothic Book" panose="020B0503020102020204" pitchFamily="34" charset="0"/>
              </a:rPr>
              <a:t>Mentorship Program Survey </a:t>
            </a:r>
            <a:r>
              <a:rPr lang="en-US" dirty="0">
                <a:solidFill>
                  <a:srgbClr val="002060"/>
                </a:solidFill>
                <a:latin typeface="Franklin Gothic Book" panose="020B0503020102020204" pitchFamily="34" charset="0"/>
              </a:rPr>
              <a:t>via link or QR code</a:t>
            </a:r>
          </a:p>
          <a:p>
            <a:pPr marL="1257300" lvl="2" indent="-342900">
              <a:lnSpc>
                <a:spcPct val="90000"/>
              </a:lnSpc>
              <a:spcBef>
                <a:spcPts val="500"/>
              </a:spcBef>
              <a:buFont typeface="Arial" panose="020B0604020202020204" pitchFamily="34" charset="0"/>
              <a:buChar char="•"/>
            </a:pPr>
            <a:r>
              <a:rPr lang="en-US" dirty="0">
                <a:solidFill>
                  <a:srgbClr val="002060"/>
                </a:solidFill>
                <a:latin typeface="Franklin Gothic Book" panose="020B0503020102020204" pitchFamily="34" charset="0"/>
              </a:rPr>
              <a:t>Located in NPGO Blast emails or NPGO Mentorship website</a:t>
            </a:r>
            <a:r>
              <a:rPr lang="en-US" dirty="0">
                <a:solidFill>
                  <a:srgbClr val="44546A">
                    <a:lumMod val="50000"/>
                  </a:srgbClr>
                </a:solidFill>
                <a:latin typeface="Franklin Gothic Book" panose="020B0503020102020204" pitchFamily="34" charset="0"/>
              </a:rPr>
              <a:t> </a:t>
            </a:r>
            <a:r>
              <a:rPr lang="en-US" dirty="0">
                <a:solidFill>
                  <a:srgbClr val="002060"/>
                </a:solidFill>
                <a:latin typeface="Franklin Gothic Book" panose="020B0503020102020204" pitchFamily="34" charset="0"/>
              </a:rPr>
              <a:t>(</a:t>
            </a:r>
            <a:r>
              <a:rPr lang="en-US" dirty="0">
                <a:solidFill>
                  <a:srgbClr val="002060"/>
                </a:solidFill>
                <a:latin typeface="Franklin Gothic Book" panose="020B0503020102020204" pitchFamily="34" charset="0"/>
                <a:hlinkClick r:id="rId3"/>
              </a:rPr>
              <a:t>click here</a:t>
            </a:r>
            <a:r>
              <a:rPr lang="en-US" dirty="0">
                <a:solidFill>
                  <a:srgbClr val="002060"/>
                </a:solidFill>
                <a:latin typeface="Franklin Gothic Book" panose="020B0503020102020204" pitchFamily="34" charset="0"/>
              </a:rPr>
              <a:t>)</a:t>
            </a:r>
          </a:p>
          <a:p>
            <a:pPr marL="1257300" lvl="2" indent="-342900">
              <a:lnSpc>
                <a:spcPct val="90000"/>
              </a:lnSpc>
              <a:spcBef>
                <a:spcPts val="500"/>
              </a:spcBef>
              <a:buFont typeface="Arial" panose="020B0604020202020204" pitchFamily="34" charset="0"/>
              <a:buChar char="•"/>
            </a:pPr>
            <a:r>
              <a:rPr lang="en-US" dirty="0">
                <a:solidFill>
                  <a:srgbClr val="002060"/>
                </a:solidFill>
                <a:latin typeface="Franklin Gothic Book" panose="020B0503020102020204" pitchFamily="34" charset="0"/>
              </a:rPr>
              <a:t>Survey opens approx. 3 months prior to program start dates - typically in October and May</a:t>
            </a:r>
          </a:p>
          <a:p>
            <a:pPr>
              <a:lnSpc>
                <a:spcPct val="90000"/>
              </a:lnSpc>
              <a:spcBef>
                <a:spcPts val="1000"/>
              </a:spcBef>
            </a:pPr>
            <a:r>
              <a:rPr lang="en-US" b="1" dirty="0">
                <a:solidFill>
                  <a:srgbClr val="E47100"/>
                </a:solidFill>
                <a:latin typeface="Franklin Gothic Book" panose="020B0503020102020204" pitchFamily="34" charset="0"/>
              </a:rPr>
              <a:t>Step 2</a:t>
            </a:r>
          </a:p>
          <a:p>
            <a:pPr lvl="1">
              <a:lnSpc>
                <a:spcPct val="90000"/>
              </a:lnSpc>
              <a:spcBef>
                <a:spcPts val="500"/>
              </a:spcBef>
            </a:pPr>
            <a:r>
              <a:rPr lang="en-US" dirty="0">
                <a:solidFill>
                  <a:srgbClr val="002060"/>
                </a:solidFill>
                <a:latin typeface="Franklin Gothic Book" panose="020B0503020102020204" pitchFamily="34" charset="0"/>
              </a:rPr>
              <a:t>Mentor Bios are created from survey data</a:t>
            </a:r>
          </a:p>
          <a:p>
            <a:pPr lvl="1">
              <a:lnSpc>
                <a:spcPct val="90000"/>
              </a:lnSpc>
              <a:spcBef>
                <a:spcPts val="500"/>
              </a:spcBef>
            </a:pPr>
            <a:r>
              <a:rPr lang="en-US" dirty="0">
                <a:solidFill>
                  <a:srgbClr val="002060"/>
                </a:solidFill>
                <a:latin typeface="Franklin Gothic Book" panose="020B0503020102020204" pitchFamily="34" charset="0"/>
              </a:rPr>
              <a:t>Mentees select top 3 Mentor choices using the bios to help find the best match</a:t>
            </a:r>
          </a:p>
          <a:p>
            <a:pPr lvl="0">
              <a:lnSpc>
                <a:spcPct val="90000"/>
              </a:lnSpc>
              <a:spcBef>
                <a:spcPts val="1000"/>
              </a:spcBef>
            </a:pPr>
            <a:r>
              <a:rPr lang="en-US" b="1" dirty="0">
                <a:solidFill>
                  <a:srgbClr val="E47100"/>
                </a:solidFill>
                <a:latin typeface="Franklin Gothic Book" panose="020B0503020102020204" pitchFamily="34" charset="0"/>
              </a:rPr>
              <a:t>Step 3</a:t>
            </a:r>
          </a:p>
          <a:p>
            <a:pPr lvl="1">
              <a:lnSpc>
                <a:spcPct val="90000"/>
              </a:lnSpc>
              <a:spcBef>
                <a:spcPts val="500"/>
              </a:spcBef>
            </a:pPr>
            <a:r>
              <a:rPr lang="en-US" dirty="0">
                <a:solidFill>
                  <a:srgbClr val="002060"/>
                </a:solidFill>
                <a:latin typeface="Franklin Gothic Book" panose="020B0503020102020204" pitchFamily="34" charset="0"/>
              </a:rPr>
              <a:t>Program Leads match Mentees &amp; Mentors and send notification to pairs</a:t>
            </a:r>
          </a:p>
          <a:p>
            <a:pPr lvl="1">
              <a:lnSpc>
                <a:spcPct val="90000"/>
              </a:lnSpc>
              <a:spcBef>
                <a:spcPts val="500"/>
              </a:spcBef>
            </a:pPr>
            <a:r>
              <a:rPr lang="en-US" dirty="0">
                <a:solidFill>
                  <a:srgbClr val="002060"/>
                </a:solidFill>
                <a:latin typeface="Franklin Gothic Book" panose="020B0503020102020204" pitchFamily="34" charset="0"/>
              </a:rPr>
              <a:t>Dates, calendar invitations and program content sent to participants before first event</a:t>
            </a:r>
          </a:p>
          <a:p>
            <a:pPr>
              <a:lnSpc>
                <a:spcPct val="90000"/>
              </a:lnSpc>
              <a:spcBef>
                <a:spcPts val="1000"/>
              </a:spcBef>
            </a:pPr>
            <a:r>
              <a:rPr lang="en-US" b="1" dirty="0">
                <a:solidFill>
                  <a:srgbClr val="E47100"/>
                </a:solidFill>
                <a:latin typeface="Franklin Gothic Book" panose="020B0503020102020204" pitchFamily="34" charset="0"/>
              </a:rPr>
              <a:t>Step 4</a:t>
            </a:r>
          </a:p>
          <a:p>
            <a:pPr lvl="1">
              <a:lnSpc>
                <a:spcPct val="90000"/>
              </a:lnSpc>
              <a:spcBef>
                <a:spcPts val="500"/>
              </a:spcBef>
            </a:pPr>
            <a:r>
              <a:rPr lang="en-US" dirty="0">
                <a:solidFill>
                  <a:srgbClr val="002060"/>
                </a:solidFill>
                <a:latin typeface="Franklin Gothic Book" panose="020B0503020102020204" pitchFamily="34" charset="0"/>
              </a:rPr>
              <a:t>Program kick-off event!</a:t>
            </a:r>
          </a:p>
          <a:p>
            <a:pPr marL="1200150" lvl="2" indent="-285750">
              <a:lnSpc>
                <a:spcPct val="90000"/>
              </a:lnSpc>
              <a:spcBef>
                <a:spcPts val="500"/>
              </a:spcBef>
              <a:buFont typeface="Arial" panose="020B0604020202020204" pitchFamily="34" charset="0"/>
              <a:buChar char="•"/>
            </a:pPr>
            <a:r>
              <a:rPr lang="en-US" dirty="0">
                <a:solidFill>
                  <a:srgbClr val="002060"/>
                </a:solidFill>
                <a:latin typeface="Franklin Gothic Book" panose="020B0503020102020204" pitchFamily="34" charset="0"/>
              </a:rPr>
              <a:t>Introductions for mentors/mentees and Leads</a:t>
            </a:r>
          </a:p>
          <a:p>
            <a:pPr marL="1200150" lvl="2" indent="-285750">
              <a:lnSpc>
                <a:spcPct val="90000"/>
              </a:lnSpc>
              <a:spcBef>
                <a:spcPts val="500"/>
              </a:spcBef>
              <a:buFont typeface="Arial" panose="020B0604020202020204" pitchFamily="34" charset="0"/>
              <a:buChar char="•"/>
            </a:pPr>
            <a:r>
              <a:rPr lang="en-US" dirty="0">
                <a:solidFill>
                  <a:srgbClr val="002060"/>
                </a:solidFill>
                <a:latin typeface="Franklin Gothic Book" panose="020B0503020102020204" pitchFamily="34" charset="0"/>
              </a:rPr>
              <a:t>Orientation to the program</a:t>
            </a:r>
          </a:p>
          <a:p>
            <a:pPr lvl="1">
              <a:lnSpc>
                <a:spcPct val="90000"/>
              </a:lnSpc>
              <a:spcBef>
                <a:spcPts val="500"/>
              </a:spcBef>
            </a:pPr>
            <a:r>
              <a:rPr lang="en-US" dirty="0">
                <a:solidFill>
                  <a:srgbClr val="002060"/>
                </a:solidFill>
                <a:latin typeface="Franklin Gothic Book" panose="020B0503020102020204" pitchFamily="34" charset="0"/>
              </a:rPr>
              <a:t>Monthly independently scheduled mentee/mentor meetings with tailored content</a:t>
            </a:r>
          </a:p>
          <a:p>
            <a:pPr lvl="1">
              <a:lnSpc>
                <a:spcPct val="90000"/>
              </a:lnSpc>
              <a:spcBef>
                <a:spcPts val="500"/>
              </a:spcBef>
            </a:pPr>
            <a:r>
              <a:rPr lang="en-US" dirty="0">
                <a:solidFill>
                  <a:srgbClr val="002060"/>
                </a:solidFill>
                <a:latin typeface="Franklin Gothic Book" panose="020B0503020102020204" pitchFamily="34" charset="0"/>
              </a:rPr>
              <a:t>Final group event!</a:t>
            </a:r>
          </a:p>
          <a:p>
            <a:pPr lvl="1">
              <a:lnSpc>
                <a:spcPct val="90000"/>
              </a:lnSpc>
              <a:spcBef>
                <a:spcPts val="500"/>
              </a:spcBef>
            </a:pPr>
            <a:endParaRPr lang="en-US" dirty="0">
              <a:solidFill>
                <a:srgbClr val="44546A">
                  <a:lumMod val="50000"/>
                </a:srgbClr>
              </a:solidFill>
              <a:latin typeface="Franklin Gothic Book" panose="020B0503020102020204" pitchFamily="34" charset="0"/>
            </a:endParaRPr>
          </a:p>
        </p:txBody>
      </p:sp>
    </p:spTree>
    <p:extLst>
      <p:ext uri="{BB962C8B-B14F-4D97-AF65-F5344CB8AC3E}">
        <p14:creationId xmlns:p14="http://schemas.microsoft.com/office/powerpoint/2010/main" val="7663786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11257" y="875603"/>
            <a:ext cx="10969487" cy="584775"/>
          </a:xfrm>
          <a:prstGeom prst="rect">
            <a:avLst/>
          </a:prstGeom>
          <a:noFill/>
        </p:spPr>
        <p:txBody>
          <a:bodyPr wrap="square" rtlCol="0">
            <a:spAutoFit/>
          </a:bodyPr>
          <a:lstStyle/>
          <a:p>
            <a:pPr algn="ctr"/>
            <a:r>
              <a:rPr lang="en-US" sz="3200" dirty="0">
                <a:solidFill>
                  <a:srgbClr val="E47100"/>
                </a:solidFill>
                <a:latin typeface="Franklin Gothic Medium" panose="020B0603020102020204" pitchFamily="34" charset="0"/>
              </a:rPr>
              <a:t>Additional Professional Development</a:t>
            </a:r>
          </a:p>
        </p:txBody>
      </p:sp>
      <p:sp>
        <p:nvSpPr>
          <p:cNvPr id="4" name="Rectangle 3"/>
          <p:cNvSpPr/>
          <p:nvPr/>
        </p:nvSpPr>
        <p:spPr>
          <a:xfrm>
            <a:off x="940212" y="1642718"/>
            <a:ext cx="10311577" cy="1585049"/>
          </a:xfrm>
          <a:prstGeom prst="rect">
            <a:avLst/>
          </a:prstGeom>
        </p:spPr>
        <p:txBody>
          <a:bodyPr wrap="square">
            <a:spAutoFit/>
          </a:bodyPr>
          <a:lstStyle/>
          <a:p>
            <a:pPr lvl="0">
              <a:lnSpc>
                <a:spcPct val="90000"/>
              </a:lnSpc>
              <a:spcBef>
                <a:spcPts val="1000"/>
              </a:spcBef>
            </a:pPr>
            <a:endParaRPr lang="en-US" sz="2000" b="1" dirty="0">
              <a:solidFill>
                <a:srgbClr val="E47100"/>
              </a:solidFill>
              <a:latin typeface="Franklin Gothic Book" panose="020B0503020102020204" pitchFamily="34" charset="0"/>
            </a:endParaRPr>
          </a:p>
          <a:p>
            <a:pPr lvl="0">
              <a:lnSpc>
                <a:spcPct val="90000"/>
              </a:lnSpc>
              <a:spcBef>
                <a:spcPts val="1000"/>
              </a:spcBef>
            </a:pPr>
            <a:endParaRPr lang="en-US" sz="2000" b="1" dirty="0">
              <a:solidFill>
                <a:srgbClr val="E47100"/>
              </a:solidFill>
              <a:latin typeface="Franklin Gothic Book" panose="020B0503020102020204" pitchFamily="34" charset="0"/>
            </a:endParaRPr>
          </a:p>
          <a:p>
            <a:pPr lvl="0">
              <a:lnSpc>
                <a:spcPct val="90000"/>
              </a:lnSpc>
              <a:spcBef>
                <a:spcPts val="1000"/>
              </a:spcBef>
            </a:pPr>
            <a:endParaRPr lang="en-US" sz="2000" b="1" dirty="0">
              <a:solidFill>
                <a:srgbClr val="E47100"/>
              </a:solidFill>
              <a:latin typeface="Franklin Gothic Book" panose="020B0503020102020204" pitchFamily="34" charset="0"/>
            </a:endParaRPr>
          </a:p>
          <a:p>
            <a:pPr lvl="0">
              <a:lnSpc>
                <a:spcPct val="90000"/>
              </a:lnSpc>
              <a:spcBef>
                <a:spcPts val="1000"/>
              </a:spcBef>
            </a:pPr>
            <a:endParaRPr lang="en-US" sz="2000" b="1" dirty="0">
              <a:solidFill>
                <a:srgbClr val="E47100"/>
              </a:solidFill>
              <a:latin typeface="Franklin Gothic Book" panose="020B0503020102020204" pitchFamily="34" charset="0"/>
            </a:endParaRPr>
          </a:p>
        </p:txBody>
      </p:sp>
      <p:sp>
        <p:nvSpPr>
          <p:cNvPr id="5" name="Text Placeholder 2">
            <a:extLst>
              <a:ext uri="{FF2B5EF4-FFF2-40B4-BE49-F238E27FC236}">
                <a16:creationId xmlns:a16="http://schemas.microsoft.com/office/drawing/2014/main" id="{97CD0813-3E32-402F-9F1B-6608E8F4A153}"/>
              </a:ext>
            </a:extLst>
          </p:cNvPr>
          <p:cNvSpPr txBox="1">
            <a:spLocks/>
          </p:cNvSpPr>
          <p:nvPr/>
        </p:nvSpPr>
        <p:spPr>
          <a:xfrm>
            <a:off x="1309432" y="1647825"/>
            <a:ext cx="10271312" cy="4325938"/>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sz="2400" dirty="0">
                <a:solidFill>
                  <a:srgbClr val="002060"/>
                </a:solidFill>
                <a:latin typeface="Franklin Gothic Book" panose="020B0503020102020204" pitchFamily="34" charset="0"/>
              </a:rPr>
              <a:t>Current and past participants are invited to special professional development classes throughout the year.</a:t>
            </a:r>
          </a:p>
          <a:p>
            <a:pPr marL="0" indent="0">
              <a:lnSpc>
                <a:spcPct val="100000"/>
              </a:lnSpc>
              <a:spcBef>
                <a:spcPts val="0"/>
              </a:spcBef>
              <a:buNone/>
            </a:pPr>
            <a:endParaRPr lang="en-US" sz="2400" dirty="0">
              <a:solidFill>
                <a:srgbClr val="002060"/>
              </a:solidFill>
              <a:latin typeface="Franklin Gothic Book" panose="020B0503020102020204" pitchFamily="34" charset="0"/>
            </a:endParaRPr>
          </a:p>
          <a:p>
            <a:pPr marL="0" lvl="1" indent="0">
              <a:buNone/>
            </a:pPr>
            <a:r>
              <a:rPr lang="en-US" b="1" dirty="0">
                <a:solidFill>
                  <a:srgbClr val="002060"/>
                </a:solidFill>
                <a:latin typeface="Franklin Gothic Book" panose="020B0503020102020204" pitchFamily="34" charset="0"/>
              </a:rPr>
              <a:t>Featured topics: </a:t>
            </a:r>
          </a:p>
          <a:p>
            <a:pPr marL="457200" lvl="1" indent="0">
              <a:buNone/>
            </a:pPr>
            <a:r>
              <a:rPr lang="en-US" i="1" dirty="0">
                <a:solidFill>
                  <a:srgbClr val="002060"/>
                </a:solidFill>
                <a:latin typeface="Franklin Gothic Book" panose="020B0503020102020204" pitchFamily="34" charset="0"/>
              </a:rPr>
              <a:t>Imposter Syndrome, Building the Generations Gap, Building Resilience, Emotional Intelligence, Tough Conversations</a:t>
            </a:r>
            <a:r>
              <a:rPr lang="en-US" dirty="0">
                <a:solidFill>
                  <a:srgbClr val="002060"/>
                </a:solidFill>
                <a:latin typeface="Franklin Gothic Book" panose="020B0503020102020204" pitchFamily="34" charset="0"/>
              </a:rPr>
              <a:t>, and </a:t>
            </a:r>
            <a:r>
              <a:rPr lang="en-US" i="1" dirty="0">
                <a:solidFill>
                  <a:srgbClr val="002060"/>
                </a:solidFill>
                <a:latin typeface="Franklin Gothic Book" panose="020B0503020102020204" pitchFamily="34" charset="0"/>
              </a:rPr>
              <a:t>Influencing Change</a:t>
            </a:r>
          </a:p>
          <a:p>
            <a:pPr marL="0" indent="0">
              <a:lnSpc>
                <a:spcPct val="100000"/>
              </a:lnSpc>
              <a:spcBef>
                <a:spcPts val="0"/>
              </a:spcBef>
              <a:buNone/>
            </a:pPr>
            <a:endParaRPr lang="en-US" sz="2400" dirty="0">
              <a:solidFill>
                <a:srgbClr val="002060"/>
              </a:solidFill>
              <a:latin typeface="Franklin Gothic Book" panose="020B0503020102020204" pitchFamily="34" charset="0"/>
            </a:endParaRPr>
          </a:p>
          <a:p>
            <a:pPr marL="0" indent="0">
              <a:buNone/>
            </a:pPr>
            <a:r>
              <a:rPr lang="en-US" sz="2400" b="1" dirty="0">
                <a:solidFill>
                  <a:srgbClr val="002060"/>
                </a:solidFill>
                <a:latin typeface="Franklin Gothic Book" panose="020B0503020102020204" pitchFamily="34" charset="0"/>
              </a:rPr>
              <a:t>Details:</a:t>
            </a:r>
          </a:p>
          <a:p>
            <a:pPr marL="457200" lvl="1" indent="0">
              <a:buNone/>
            </a:pPr>
            <a:r>
              <a:rPr lang="en-US" dirty="0">
                <a:solidFill>
                  <a:srgbClr val="002060"/>
                </a:solidFill>
                <a:latin typeface="Franklin Gothic Book" panose="020B0503020102020204" pitchFamily="34" charset="0"/>
              </a:rPr>
              <a:t>Classes offered 2 – 3 times per year</a:t>
            </a:r>
          </a:p>
          <a:p>
            <a:pPr marL="457200" lvl="1" indent="0">
              <a:buNone/>
            </a:pPr>
            <a:r>
              <a:rPr lang="en-US" dirty="0">
                <a:solidFill>
                  <a:srgbClr val="002060"/>
                </a:solidFill>
                <a:latin typeface="Franklin Gothic Book" panose="020B0503020102020204" pitchFamily="34" charset="0"/>
              </a:rPr>
              <a:t>Invitations sent via email</a:t>
            </a:r>
          </a:p>
          <a:p>
            <a:pPr marL="457200" lvl="1" indent="0">
              <a:buNone/>
            </a:pPr>
            <a:r>
              <a:rPr lang="en-US" dirty="0">
                <a:solidFill>
                  <a:srgbClr val="002060"/>
                </a:solidFill>
                <a:latin typeface="Franklin Gothic Book" panose="020B0503020102020204" pitchFamily="34" charset="0"/>
              </a:rPr>
              <a:t>Contact hours provided </a:t>
            </a:r>
          </a:p>
        </p:txBody>
      </p:sp>
    </p:spTree>
    <p:extLst>
      <p:ext uri="{BB962C8B-B14F-4D97-AF65-F5344CB8AC3E}">
        <p14:creationId xmlns:p14="http://schemas.microsoft.com/office/powerpoint/2010/main" val="42255373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529697" y="1443841"/>
            <a:ext cx="9132606" cy="3970318"/>
          </a:xfrm>
          <a:prstGeom prst="rect">
            <a:avLst/>
          </a:prstGeom>
          <a:noFill/>
        </p:spPr>
        <p:txBody>
          <a:bodyPr wrap="square" rtlCol="0">
            <a:spAutoFit/>
          </a:bodyPr>
          <a:lstStyle/>
          <a:p>
            <a:pPr algn="ctr"/>
            <a:r>
              <a:rPr lang="en-US" sz="3600" b="1" dirty="0">
                <a:solidFill>
                  <a:srgbClr val="E47100"/>
                </a:solidFill>
                <a:latin typeface="Franklin Gothic Book" panose="020B0503020102020204" pitchFamily="34" charset="0"/>
              </a:rPr>
              <a:t>Sign up for the Spring 2026 Semester Cohorts using this QR code</a:t>
            </a:r>
          </a:p>
          <a:p>
            <a:pPr algn="ctr"/>
            <a:endParaRPr lang="en-US" sz="3600" b="1" dirty="0">
              <a:solidFill>
                <a:srgbClr val="E47100"/>
              </a:solidFill>
              <a:latin typeface="Franklin Gothic Book" panose="020B0503020102020204" pitchFamily="34" charset="0"/>
            </a:endParaRPr>
          </a:p>
          <a:p>
            <a:pPr algn="ctr"/>
            <a:endParaRPr lang="en-US" sz="3600" b="1" dirty="0">
              <a:solidFill>
                <a:srgbClr val="E47100"/>
              </a:solidFill>
              <a:latin typeface="Franklin Gothic Book" panose="020B0503020102020204" pitchFamily="34" charset="0"/>
            </a:endParaRPr>
          </a:p>
          <a:p>
            <a:pPr algn="ctr"/>
            <a:endParaRPr lang="en-US" sz="3600" b="1" dirty="0">
              <a:solidFill>
                <a:srgbClr val="E47100"/>
              </a:solidFill>
              <a:latin typeface="Franklin Gothic Book" panose="020B0503020102020204" pitchFamily="34" charset="0"/>
            </a:endParaRPr>
          </a:p>
          <a:p>
            <a:pPr algn="ctr"/>
            <a:endParaRPr lang="en-US" sz="3600" b="1" dirty="0">
              <a:solidFill>
                <a:srgbClr val="E47100"/>
              </a:solidFill>
              <a:latin typeface="Franklin Gothic Book" panose="020B0503020102020204" pitchFamily="34" charset="0"/>
            </a:endParaRPr>
          </a:p>
          <a:p>
            <a:pPr algn="ctr"/>
            <a:r>
              <a:rPr lang="en-US" sz="3600" b="1" dirty="0">
                <a:solidFill>
                  <a:srgbClr val="E47100"/>
                </a:solidFill>
                <a:latin typeface="Franklin Gothic Book" panose="020B0503020102020204" pitchFamily="34" charset="0"/>
              </a:rPr>
              <a:t>Enrollment closes November 17</a:t>
            </a:r>
          </a:p>
        </p:txBody>
      </p:sp>
      <p:pic>
        <p:nvPicPr>
          <p:cNvPr id="2" name="Picture 1">
            <a:hlinkClick r:id="rId3"/>
          </p:cNvPr>
          <p:cNvPicPr>
            <a:picLocks noChangeAspect="1"/>
          </p:cNvPicPr>
          <p:nvPr/>
        </p:nvPicPr>
        <p:blipFill>
          <a:blip r:embed="rId4"/>
          <a:stretch>
            <a:fillRect/>
          </a:stretch>
        </p:blipFill>
        <p:spPr>
          <a:xfrm>
            <a:off x="5238254" y="2815152"/>
            <a:ext cx="1715489" cy="1698914"/>
          </a:xfrm>
          <a:prstGeom prst="rect">
            <a:avLst/>
          </a:prstGeom>
        </p:spPr>
      </p:pic>
    </p:spTree>
    <p:extLst>
      <p:ext uri="{BB962C8B-B14F-4D97-AF65-F5344CB8AC3E}">
        <p14:creationId xmlns:p14="http://schemas.microsoft.com/office/powerpoint/2010/main" val="25829675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11257" y="495607"/>
            <a:ext cx="10969487" cy="584775"/>
          </a:xfrm>
          <a:prstGeom prst="rect">
            <a:avLst/>
          </a:prstGeom>
          <a:noFill/>
        </p:spPr>
        <p:txBody>
          <a:bodyPr wrap="square" rtlCol="0">
            <a:spAutoFit/>
          </a:bodyPr>
          <a:lstStyle/>
          <a:p>
            <a:pPr algn="ctr"/>
            <a:r>
              <a:rPr lang="en-US" sz="3200" dirty="0">
                <a:solidFill>
                  <a:srgbClr val="E47100"/>
                </a:solidFill>
                <a:latin typeface="Franklin Gothic Medium" panose="020B0603020102020204" pitchFamily="34" charset="0"/>
              </a:rPr>
              <a:t>Resources</a:t>
            </a:r>
          </a:p>
        </p:txBody>
      </p:sp>
      <p:sp>
        <p:nvSpPr>
          <p:cNvPr id="4" name="Rectangle 3"/>
          <p:cNvSpPr/>
          <p:nvPr/>
        </p:nvSpPr>
        <p:spPr>
          <a:xfrm>
            <a:off x="940212" y="1642718"/>
            <a:ext cx="10311577" cy="1585049"/>
          </a:xfrm>
          <a:prstGeom prst="rect">
            <a:avLst/>
          </a:prstGeom>
        </p:spPr>
        <p:txBody>
          <a:bodyPr wrap="square">
            <a:spAutoFit/>
          </a:bodyPr>
          <a:lstStyle/>
          <a:p>
            <a:pPr lvl="0">
              <a:lnSpc>
                <a:spcPct val="90000"/>
              </a:lnSpc>
              <a:spcBef>
                <a:spcPts val="1000"/>
              </a:spcBef>
            </a:pPr>
            <a:endParaRPr lang="en-US" sz="2000" b="1" dirty="0">
              <a:solidFill>
                <a:srgbClr val="E47100"/>
              </a:solidFill>
              <a:latin typeface="Franklin Gothic Book" panose="020B0503020102020204" pitchFamily="34" charset="0"/>
            </a:endParaRPr>
          </a:p>
          <a:p>
            <a:pPr lvl="0">
              <a:lnSpc>
                <a:spcPct val="90000"/>
              </a:lnSpc>
              <a:spcBef>
                <a:spcPts val="1000"/>
              </a:spcBef>
            </a:pPr>
            <a:endParaRPr lang="en-US" sz="2000" b="1" dirty="0">
              <a:solidFill>
                <a:srgbClr val="E47100"/>
              </a:solidFill>
              <a:latin typeface="Franklin Gothic Book" panose="020B0503020102020204" pitchFamily="34" charset="0"/>
            </a:endParaRPr>
          </a:p>
          <a:p>
            <a:pPr lvl="0">
              <a:lnSpc>
                <a:spcPct val="90000"/>
              </a:lnSpc>
              <a:spcBef>
                <a:spcPts val="1000"/>
              </a:spcBef>
            </a:pPr>
            <a:endParaRPr lang="en-US" sz="2000" b="1" dirty="0">
              <a:solidFill>
                <a:srgbClr val="E47100"/>
              </a:solidFill>
              <a:latin typeface="Franklin Gothic Book" panose="020B0503020102020204" pitchFamily="34" charset="0"/>
            </a:endParaRPr>
          </a:p>
          <a:p>
            <a:pPr lvl="0">
              <a:lnSpc>
                <a:spcPct val="90000"/>
              </a:lnSpc>
              <a:spcBef>
                <a:spcPts val="1000"/>
              </a:spcBef>
            </a:pPr>
            <a:endParaRPr lang="en-US" sz="2000" b="1" dirty="0">
              <a:solidFill>
                <a:srgbClr val="E47100"/>
              </a:solidFill>
              <a:latin typeface="Franklin Gothic Book" panose="020B0503020102020204" pitchFamily="34" charset="0"/>
            </a:endParaRPr>
          </a:p>
        </p:txBody>
      </p:sp>
      <p:sp>
        <p:nvSpPr>
          <p:cNvPr id="2" name="Rectangle 1"/>
          <p:cNvSpPr/>
          <p:nvPr/>
        </p:nvSpPr>
        <p:spPr>
          <a:xfrm>
            <a:off x="1130300" y="1137090"/>
            <a:ext cx="10856052" cy="4750018"/>
          </a:xfrm>
          <a:prstGeom prst="rect">
            <a:avLst/>
          </a:prstGeom>
        </p:spPr>
        <p:txBody>
          <a:bodyPr wrap="square">
            <a:spAutoFit/>
          </a:bodyPr>
          <a:lstStyle/>
          <a:p>
            <a:pPr lvl="0">
              <a:lnSpc>
                <a:spcPct val="90000"/>
              </a:lnSpc>
              <a:spcBef>
                <a:spcPts val="1000"/>
              </a:spcBef>
            </a:pPr>
            <a:r>
              <a:rPr lang="en-US" sz="2000" b="1" dirty="0">
                <a:solidFill>
                  <a:srgbClr val="222C4B"/>
                </a:solidFill>
                <a:latin typeface="Franklin Gothic Book" panose="020B0503020102020204" pitchFamily="34" charset="0"/>
              </a:rPr>
              <a:t>Experiences from Previous Participants </a:t>
            </a:r>
          </a:p>
          <a:p>
            <a:pPr lvl="1">
              <a:lnSpc>
                <a:spcPct val="90000"/>
              </a:lnSpc>
              <a:spcBef>
                <a:spcPts val="1000"/>
              </a:spcBef>
            </a:pPr>
            <a:r>
              <a:rPr lang="en-US" sz="2000" i="1" dirty="0">
                <a:solidFill>
                  <a:srgbClr val="222C4B"/>
                </a:solidFill>
                <a:latin typeface="Franklin Gothic Book" panose="020B0503020102020204" pitchFamily="34" charset="0"/>
              </a:rPr>
              <a:t>Peggy and JJ: A Perfect Match </a:t>
            </a:r>
            <a:r>
              <a:rPr lang="en-US" sz="2000" dirty="0">
                <a:solidFill>
                  <a:srgbClr val="222C4B"/>
                </a:solidFill>
                <a:latin typeface="Franklin Gothic Book" panose="020B0503020102020204" pitchFamily="34" charset="0"/>
              </a:rPr>
              <a:t>- Feature Story (</a:t>
            </a:r>
            <a:r>
              <a:rPr lang="en-US" sz="2000" dirty="0">
                <a:solidFill>
                  <a:prstClr val="black"/>
                </a:solidFill>
                <a:latin typeface="Franklin Gothic Book" panose="020B0503020102020204" pitchFamily="34" charset="0"/>
                <a:hlinkClick r:id="rId3"/>
              </a:rPr>
              <a:t>click here</a:t>
            </a:r>
            <a:r>
              <a:rPr lang="en-US" sz="2000" dirty="0">
                <a:solidFill>
                  <a:srgbClr val="222C4B"/>
                </a:solidFill>
                <a:latin typeface="Franklin Gothic Book" panose="020B0503020102020204" pitchFamily="34" charset="0"/>
              </a:rPr>
              <a:t>)</a:t>
            </a:r>
          </a:p>
          <a:p>
            <a:pPr lvl="1">
              <a:lnSpc>
                <a:spcPct val="90000"/>
              </a:lnSpc>
              <a:spcBef>
                <a:spcPts val="1000"/>
              </a:spcBef>
            </a:pPr>
            <a:r>
              <a:rPr lang="en-US" sz="2000" i="1" dirty="0">
                <a:solidFill>
                  <a:srgbClr val="222C4B"/>
                </a:solidFill>
                <a:latin typeface="Franklin Gothic Book" panose="020B0503020102020204" pitchFamily="34" charset="0"/>
              </a:rPr>
              <a:t>For UVA Nurses, Caring Isn’t Only Reserved for Patients </a:t>
            </a:r>
            <a:r>
              <a:rPr lang="en-US" sz="2000" dirty="0">
                <a:solidFill>
                  <a:srgbClr val="222C4B"/>
                </a:solidFill>
                <a:latin typeface="Franklin Gothic Book" panose="020B0503020102020204" pitchFamily="34" charset="0"/>
              </a:rPr>
              <a:t>(</a:t>
            </a:r>
            <a:r>
              <a:rPr lang="en-US" sz="2000" dirty="0">
                <a:solidFill>
                  <a:prstClr val="black"/>
                </a:solidFill>
                <a:latin typeface="Franklin Gothic Book" panose="020B0503020102020204" pitchFamily="34" charset="0"/>
                <a:hlinkClick r:id="rId4"/>
              </a:rPr>
              <a:t>click here</a:t>
            </a:r>
            <a:r>
              <a:rPr lang="en-US" sz="2000" dirty="0">
                <a:solidFill>
                  <a:srgbClr val="222C4B"/>
                </a:solidFill>
                <a:latin typeface="Franklin Gothic Book" panose="020B0503020102020204" pitchFamily="34" charset="0"/>
              </a:rPr>
              <a:t>)</a:t>
            </a:r>
            <a:endParaRPr lang="en-US" sz="2000" i="1" dirty="0">
              <a:solidFill>
                <a:srgbClr val="222C4B"/>
              </a:solidFill>
              <a:latin typeface="Franklin Gothic Book" panose="020B0503020102020204" pitchFamily="34" charset="0"/>
            </a:endParaRPr>
          </a:p>
          <a:p>
            <a:pPr lvl="1">
              <a:lnSpc>
                <a:spcPct val="90000"/>
              </a:lnSpc>
              <a:spcBef>
                <a:spcPts val="1000"/>
              </a:spcBef>
            </a:pPr>
            <a:r>
              <a:rPr lang="en-US" sz="2000" dirty="0">
                <a:solidFill>
                  <a:srgbClr val="222C4B"/>
                </a:solidFill>
                <a:latin typeface="Franklin Gothic Book" panose="020B0503020102020204" pitchFamily="34" charset="0"/>
              </a:rPr>
              <a:t>Feature Video: Stories from UVA’s Mentees &amp; Mentors (</a:t>
            </a:r>
            <a:r>
              <a:rPr lang="en-US" sz="2000" dirty="0">
                <a:solidFill>
                  <a:prstClr val="black"/>
                </a:solidFill>
                <a:latin typeface="Franklin Gothic Book" panose="020B0503020102020204" pitchFamily="34" charset="0"/>
                <a:hlinkClick r:id="rId5"/>
              </a:rPr>
              <a:t>click here</a:t>
            </a:r>
            <a:r>
              <a:rPr lang="en-US" sz="2000" dirty="0">
                <a:solidFill>
                  <a:srgbClr val="222C4B"/>
                </a:solidFill>
                <a:latin typeface="Franklin Gothic Book" panose="020B0503020102020204" pitchFamily="34" charset="0"/>
              </a:rPr>
              <a:t>)</a:t>
            </a:r>
          </a:p>
          <a:p>
            <a:pPr lvl="0">
              <a:lnSpc>
                <a:spcPct val="90000"/>
              </a:lnSpc>
              <a:spcBef>
                <a:spcPts val="1200"/>
              </a:spcBef>
            </a:pPr>
            <a:r>
              <a:rPr lang="en-US" sz="2000" b="1" dirty="0">
                <a:solidFill>
                  <a:srgbClr val="222C4B"/>
                </a:solidFill>
                <a:latin typeface="Franklin Gothic Book" panose="020B0503020102020204" pitchFamily="34" charset="0"/>
              </a:rPr>
              <a:t>UVA Resources</a:t>
            </a:r>
          </a:p>
          <a:p>
            <a:pPr lvl="1">
              <a:lnSpc>
                <a:spcPct val="90000"/>
              </a:lnSpc>
              <a:spcBef>
                <a:spcPts val="1000"/>
              </a:spcBef>
            </a:pPr>
            <a:r>
              <a:rPr lang="en-US" sz="2000" b="1" dirty="0">
                <a:solidFill>
                  <a:srgbClr val="222C4B"/>
                </a:solidFill>
                <a:latin typeface="Franklin Gothic Book" panose="020B0503020102020204" pitchFamily="34" charset="0"/>
              </a:rPr>
              <a:t>NPGO Coordinators</a:t>
            </a:r>
            <a:r>
              <a:rPr lang="en-US" sz="2000" dirty="0">
                <a:solidFill>
                  <a:srgbClr val="222C4B"/>
                </a:solidFill>
                <a:latin typeface="Franklin Gothic Book" panose="020B0503020102020204" pitchFamily="34" charset="0"/>
              </a:rPr>
              <a:t>: Luella Glanzer (</a:t>
            </a:r>
            <a:r>
              <a:rPr lang="en-US" sz="2000" dirty="0">
                <a:solidFill>
                  <a:srgbClr val="222C4B"/>
                </a:solidFill>
                <a:latin typeface="Franklin Gothic Book" panose="020B0503020102020204" pitchFamily="34" charset="0"/>
                <a:hlinkClick r:id="rId6"/>
              </a:rPr>
              <a:t>lmk6f@uvahealth.org</a:t>
            </a:r>
            <a:r>
              <a:rPr lang="en-US" sz="2000" dirty="0">
                <a:solidFill>
                  <a:srgbClr val="222C4B"/>
                </a:solidFill>
                <a:latin typeface="Franklin Gothic Book" panose="020B0503020102020204" pitchFamily="34" charset="0"/>
              </a:rPr>
              <a:t>) and Pam Morris (</a:t>
            </a:r>
            <a:r>
              <a:rPr lang="en-US" sz="2000" dirty="0">
                <a:solidFill>
                  <a:srgbClr val="222C4B"/>
                </a:solidFill>
                <a:latin typeface="Franklin Gothic Book" panose="020B0503020102020204" pitchFamily="34" charset="0"/>
                <a:hlinkClick r:id="rId7"/>
              </a:rPr>
              <a:t>PM2T@uvahealth.org</a:t>
            </a:r>
            <a:r>
              <a:rPr lang="en-US" sz="2000" dirty="0">
                <a:solidFill>
                  <a:srgbClr val="222C4B"/>
                </a:solidFill>
                <a:latin typeface="Franklin Gothic Book" panose="020B0503020102020204" pitchFamily="34" charset="0"/>
              </a:rPr>
              <a:t>) </a:t>
            </a:r>
          </a:p>
          <a:p>
            <a:pPr lvl="1">
              <a:lnSpc>
                <a:spcPct val="90000"/>
              </a:lnSpc>
              <a:spcBef>
                <a:spcPts val="1000"/>
              </a:spcBef>
            </a:pPr>
            <a:r>
              <a:rPr lang="en-US" sz="2000" b="1" dirty="0">
                <a:solidFill>
                  <a:srgbClr val="222C4B"/>
                </a:solidFill>
                <a:latin typeface="Franklin Gothic Book" panose="020B0503020102020204" pitchFamily="34" charset="0"/>
              </a:rPr>
              <a:t>Program Leads</a:t>
            </a:r>
          </a:p>
          <a:p>
            <a:pPr lvl="1">
              <a:lnSpc>
                <a:spcPct val="90000"/>
              </a:lnSpc>
              <a:spcBef>
                <a:spcPts val="1000"/>
              </a:spcBef>
            </a:pPr>
            <a:r>
              <a:rPr lang="en-US" sz="2000" b="1" dirty="0">
                <a:solidFill>
                  <a:srgbClr val="222C4B"/>
                </a:solidFill>
                <a:latin typeface="Franklin Gothic Book" panose="020B0503020102020204" pitchFamily="34" charset="0"/>
              </a:rPr>
              <a:t>NPGO Mentorship Programs Webpage </a:t>
            </a:r>
            <a:r>
              <a:rPr lang="en-US" sz="2000" dirty="0">
                <a:solidFill>
                  <a:srgbClr val="222C4B"/>
                </a:solidFill>
                <a:latin typeface="Franklin Gothic Book" panose="020B0503020102020204" pitchFamily="34" charset="0"/>
              </a:rPr>
              <a:t>(</a:t>
            </a:r>
            <a:r>
              <a:rPr lang="en-US" sz="2000" dirty="0">
                <a:solidFill>
                  <a:prstClr val="black"/>
                </a:solidFill>
                <a:latin typeface="Franklin Gothic Book" panose="020B0503020102020204" pitchFamily="34" charset="0"/>
                <a:hlinkClick r:id="rId8"/>
              </a:rPr>
              <a:t>click here</a:t>
            </a:r>
            <a:r>
              <a:rPr lang="en-US" sz="2000" dirty="0">
                <a:solidFill>
                  <a:srgbClr val="222C4B"/>
                </a:solidFill>
                <a:latin typeface="Franklin Gothic Book" panose="020B0503020102020204" pitchFamily="34" charset="0"/>
              </a:rPr>
              <a:t>)</a:t>
            </a:r>
          </a:p>
          <a:p>
            <a:pPr lvl="0">
              <a:lnSpc>
                <a:spcPct val="90000"/>
              </a:lnSpc>
              <a:spcBef>
                <a:spcPts val="1200"/>
              </a:spcBef>
            </a:pPr>
            <a:r>
              <a:rPr lang="en-US" sz="2000" b="1" dirty="0">
                <a:solidFill>
                  <a:srgbClr val="222C4B"/>
                </a:solidFill>
                <a:latin typeface="Franklin Gothic Book" panose="020B0503020102020204" pitchFamily="34" charset="0"/>
              </a:rPr>
              <a:t>Articles</a:t>
            </a:r>
          </a:p>
          <a:p>
            <a:pPr lvl="1">
              <a:lnSpc>
                <a:spcPct val="90000"/>
              </a:lnSpc>
              <a:spcBef>
                <a:spcPts val="1000"/>
              </a:spcBef>
            </a:pPr>
            <a:r>
              <a:rPr lang="en-US" sz="2000" i="1" dirty="0">
                <a:solidFill>
                  <a:srgbClr val="002060"/>
                </a:solidFill>
                <a:latin typeface="Franklin Gothic Book" panose="020B0503020102020204" pitchFamily="34" charset="0"/>
              </a:rPr>
              <a:t>The Mentoring Relationship: Advantages for Both </a:t>
            </a:r>
            <a:r>
              <a:rPr lang="en-US" sz="2000" dirty="0">
                <a:solidFill>
                  <a:srgbClr val="222C4B"/>
                </a:solidFill>
                <a:latin typeface="Franklin Gothic Book" panose="020B0503020102020204" pitchFamily="34" charset="0"/>
              </a:rPr>
              <a:t>(</a:t>
            </a:r>
            <a:r>
              <a:rPr lang="en-US" sz="2000" dirty="0">
                <a:solidFill>
                  <a:srgbClr val="222C4B"/>
                </a:solidFill>
                <a:latin typeface="Franklin Gothic Book" panose="020B0503020102020204" pitchFamily="34" charset="0"/>
                <a:hlinkClick r:id="rId9"/>
              </a:rPr>
              <a:t>link here</a:t>
            </a:r>
            <a:r>
              <a:rPr lang="en-US" sz="2000" dirty="0">
                <a:solidFill>
                  <a:srgbClr val="222C4B"/>
                </a:solidFill>
                <a:latin typeface="Franklin Gothic Book" panose="020B0503020102020204" pitchFamily="34" charset="0"/>
              </a:rPr>
              <a:t>)</a:t>
            </a:r>
          </a:p>
          <a:p>
            <a:pPr lvl="1">
              <a:lnSpc>
                <a:spcPct val="90000"/>
              </a:lnSpc>
              <a:spcBef>
                <a:spcPts val="1000"/>
              </a:spcBef>
            </a:pPr>
            <a:r>
              <a:rPr lang="en-US" sz="2000" i="1" dirty="0">
                <a:solidFill>
                  <a:srgbClr val="002060"/>
                </a:solidFill>
                <a:latin typeface="Franklin Gothic Book" panose="020B0503020102020204" pitchFamily="34" charset="0"/>
              </a:rPr>
              <a:t>Nurse Mentorships: A Two Way Street  </a:t>
            </a:r>
            <a:r>
              <a:rPr lang="en-US" sz="2000" dirty="0">
                <a:solidFill>
                  <a:srgbClr val="222C4B"/>
                </a:solidFill>
                <a:latin typeface="Franklin Gothic Book" panose="020B0503020102020204" pitchFamily="34" charset="0"/>
              </a:rPr>
              <a:t>(</a:t>
            </a:r>
            <a:r>
              <a:rPr lang="en-US" sz="2000" dirty="0">
                <a:solidFill>
                  <a:srgbClr val="222C4B"/>
                </a:solidFill>
                <a:latin typeface="Franklin Gothic Book" panose="020B0503020102020204" pitchFamily="34" charset="0"/>
                <a:hlinkClick r:id="rId10"/>
              </a:rPr>
              <a:t>link here</a:t>
            </a:r>
            <a:r>
              <a:rPr lang="en-US" sz="2000" dirty="0">
                <a:solidFill>
                  <a:srgbClr val="222C4B"/>
                </a:solidFill>
                <a:latin typeface="Franklin Gothic Book" panose="020B0503020102020204" pitchFamily="34" charset="0"/>
              </a:rPr>
              <a:t>)</a:t>
            </a:r>
          </a:p>
        </p:txBody>
      </p:sp>
    </p:spTree>
    <p:extLst>
      <p:ext uri="{BB962C8B-B14F-4D97-AF65-F5344CB8AC3E}">
        <p14:creationId xmlns:p14="http://schemas.microsoft.com/office/powerpoint/2010/main" val="23145808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11257" y="875603"/>
            <a:ext cx="10969487" cy="584775"/>
          </a:xfrm>
          <a:prstGeom prst="rect">
            <a:avLst/>
          </a:prstGeom>
          <a:noFill/>
        </p:spPr>
        <p:txBody>
          <a:bodyPr wrap="square" rtlCol="0">
            <a:spAutoFit/>
          </a:bodyPr>
          <a:lstStyle/>
          <a:p>
            <a:pPr algn="ctr"/>
            <a:r>
              <a:rPr lang="en-US" sz="3200" dirty="0">
                <a:solidFill>
                  <a:srgbClr val="E47100"/>
                </a:solidFill>
                <a:latin typeface="Franklin Gothic Medium" panose="020B0603020102020204" pitchFamily="34" charset="0"/>
              </a:rPr>
              <a:t>Quotes from Mentorship Participants</a:t>
            </a:r>
          </a:p>
        </p:txBody>
      </p:sp>
      <p:sp>
        <p:nvSpPr>
          <p:cNvPr id="4" name="Rectangle 3"/>
          <p:cNvSpPr/>
          <p:nvPr/>
        </p:nvSpPr>
        <p:spPr>
          <a:xfrm>
            <a:off x="940212" y="1642718"/>
            <a:ext cx="10311577" cy="1585049"/>
          </a:xfrm>
          <a:prstGeom prst="rect">
            <a:avLst/>
          </a:prstGeom>
        </p:spPr>
        <p:txBody>
          <a:bodyPr wrap="square">
            <a:spAutoFit/>
          </a:bodyPr>
          <a:lstStyle/>
          <a:p>
            <a:pPr lvl="0">
              <a:lnSpc>
                <a:spcPct val="90000"/>
              </a:lnSpc>
              <a:spcBef>
                <a:spcPts val="1000"/>
              </a:spcBef>
            </a:pPr>
            <a:endParaRPr lang="en-US" sz="2000" b="1" dirty="0">
              <a:solidFill>
                <a:srgbClr val="E47100"/>
              </a:solidFill>
              <a:latin typeface="Franklin Gothic Book" panose="020B0503020102020204" pitchFamily="34" charset="0"/>
            </a:endParaRPr>
          </a:p>
          <a:p>
            <a:pPr lvl="0">
              <a:lnSpc>
                <a:spcPct val="90000"/>
              </a:lnSpc>
              <a:spcBef>
                <a:spcPts val="1000"/>
              </a:spcBef>
            </a:pPr>
            <a:endParaRPr lang="en-US" sz="2000" b="1" dirty="0">
              <a:solidFill>
                <a:srgbClr val="E47100"/>
              </a:solidFill>
              <a:latin typeface="Franklin Gothic Book" panose="020B0503020102020204" pitchFamily="34" charset="0"/>
            </a:endParaRPr>
          </a:p>
          <a:p>
            <a:pPr lvl="0">
              <a:lnSpc>
                <a:spcPct val="90000"/>
              </a:lnSpc>
              <a:spcBef>
                <a:spcPts val="1000"/>
              </a:spcBef>
            </a:pPr>
            <a:endParaRPr lang="en-US" sz="2000" b="1" dirty="0">
              <a:solidFill>
                <a:srgbClr val="E47100"/>
              </a:solidFill>
              <a:latin typeface="Franklin Gothic Book" panose="020B0503020102020204" pitchFamily="34" charset="0"/>
            </a:endParaRPr>
          </a:p>
          <a:p>
            <a:pPr lvl="0">
              <a:lnSpc>
                <a:spcPct val="90000"/>
              </a:lnSpc>
              <a:spcBef>
                <a:spcPts val="1000"/>
              </a:spcBef>
            </a:pPr>
            <a:endParaRPr lang="en-US" sz="2000" b="1" dirty="0">
              <a:solidFill>
                <a:srgbClr val="E47100"/>
              </a:solidFill>
              <a:latin typeface="Franklin Gothic Book" panose="020B0503020102020204" pitchFamily="34" charset="0"/>
            </a:endParaRPr>
          </a:p>
        </p:txBody>
      </p:sp>
      <p:sp>
        <p:nvSpPr>
          <p:cNvPr id="5" name="TextBox 4"/>
          <p:cNvSpPr txBox="1"/>
          <p:nvPr/>
        </p:nvSpPr>
        <p:spPr>
          <a:xfrm>
            <a:off x="1131404" y="1641173"/>
            <a:ext cx="4926564" cy="3477875"/>
          </a:xfrm>
          <a:prstGeom prst="rect">
            <a:avLst/>
          </a:prstGeom>
          <a:noFill/>
        </p:spPr>
        <p:txBody>
          <a:bodyPr wrap="square" rtlCol="0">
            <a:spAutoFit/>
          </a:bodyPr>
          <a:lstStyle/>
          <a:p>
            <a:pPr marL="457200" indent="-457200">
              <a:spcBef>
                <a:spcPts val="600"/>
              </a:spcBef>
            </a:pPr>
            <a:r>
              <a:rPr lang="en-US" sz="2000" dirty="0">
                <a:solidFill>
                  <a:srgbClr val="222C4B"/>
                </a:solidFill>
                <a:latin typeface="Franklin Gothic Book" panose="020B0503020102020204" pitchFamily="34" charset="0"/>
              </a:rPr>
              <a:t>“…ever present person in my corner”</a:t>
            </a:r>
          </a:p>
          <a:p>
            <a:pPr marL="457200" indent="-457200">
              <a:spcBef>
                <a:spcPts val="600"/>
              </a:spcBef>
            </a:pPr>
            <a:r>
              <a:rPr lang="en-US" sz="2000" dirty="0">
                <a:solidFill>
                  <a:srgbClr val="222C4B"/>
                </a:solidFill>
                <a:latin typeface="Franklin Gothic Book" panose="020B0503020102020204" pitchFamily="34" charset="0"/>
              </a:rPr>
              <a:t>“She has given me the confidence to ask for help.”</a:t>
            </a:r>
          </a:p>
          <a:p>
            <a:pPr marL="457200" indent="-457200">
              <a:spcBef>
                <a:spcPts val="600"/>
              </a:spcBef>
            </a:pPr>
            <a:r>
              <a:rPr lang="en-US" sz="2000" dirty="0">
                <a:solidFill>
                  <a:srgbClr val="222C4B"/>
                </a:solidFill>
                <a:latin typeface="Franklin Gothic Book" panose="020B0503020102020204" pitchFamily="34" charset="0"/>
              </a:rPr>
              <a:t>“They gave me wisdom  on how to be a good nurse.”</a:t>
            </a:r>
          </a:p>
          <a:p>
            <a:pPr marL="457200" indent="-457200">
              <a:spcBef>
                <a:spcPts val="600"/>
              </a:spcBef>
            </a:pPr>
            <a:r>
              <a:rPr lang="en-US" sz="2000" dirty="0">
                <a:solidFill>
                  <a:srgbClr val="222C4B"/>
                </a:solidFill>
                <a:latin typeface="Franklin Gothic Book" panose="020B0503020102020204" pitchFamily="34" charset="0"/>
              </a:rPr>
              <a:t>“I’m not the only one that….”</a:t>
            </a:r>
          </a:p>
          <a:p>
            <a:pPr marL="457200" indent="-457200">
              <a:spcBef>
                <a:spcPts val="600"/>
              </a:spcBef>
            </a:pPr>
            <a:r>
              <a:rPr lang="en-US" sz="2000" dirty="0">
                <a:solidFill>
                  <a:srgbClr val="222C4B"/>
                </a:solidFill>
                <a:latin typeface="Franklin Gothic Book" panose="020B0503020102020204" pitchFamily="34" charset="0"/>
              </a:rPr>
              <a:t>“She was always there as my cheerleader, reminding me, ‘We’re almost there!’ I probably would have given up if I didn’t have her.”</a:t>
            </a:r>
          </a:p>
        </p:txBody>
      </p:sp>
      <p:pic>
        <p:nvPicPr>
          <p:cNvPr id="6" name="Picture 5"/>
          <p:cNvPicPr>
            <a:picLocks noChangeAspect="1"/>
          </p:cNvPicPr>
          <p:nvPr/>
        </p:nvPicPr>
        <p:blipFill>
          <a:blip r:embed="rId3"/>
          <a:stretch>
            <a:fillRect/>
          </a:stretch>
        </p:blipFill>
        <p:spPr>
          <a:xfrm>
            <a:off x="6442701" y="2079558"/>
            <a:ext cx="5202205" cy="2601103"/>
          </a:xfrm>
          <a:prstGeom prst="rect">
            <a:avLst/>
          </a:prstGeom>
        </p:spPr>
      </p:pic>
      <p:sp>
        <p:nvSpPr>
          <p:cNvPr id="8" name="Rectangle 7"/>
          <p:cNvSpPr/>
          <p:nvPr/>
        </p:nvSpPr>
        <p:spPr>
          <a:xfrm>
            <a:off x="746932" y="5334199"/>
            <a:ext cx="11080521" cy="430887"/>
          </a:xfrm>
          <a:prstGeom prst="rect">
            <a:avLst/>
          </a:prstGeom>
        </p:spPr>
        <p:txBody>
          <a:bodyPr wrap="square">
            <a:spAutoFit/>
          </a:bodyPr>
          <a:lstStyle/>
          <a:p>
            <a:pPr algn="ctr"/>
            <a:r>
              <a:rPr lang="en-US" sz="2200" dirty="0">
                <a:solidFill>
                  <a:srgbClr val="E47100"/>
                </a:solidFill>
                <a:latin typeface="Franklin Gothic Demi" panose="020B0703020102020204" pitchFamily="34" charset="0"/>
              </a:rPr>
              <a:t>Thank you for your interest and support of nurses and the RN Mentorship Programs!</a:t>
            </a:r>
          </a:p>
        </p:txBody>
      </p:sp>
    </p:spTree>
    <p:extLst>
      <p:ext uri="{BB962C8B-B14F-4D97-AF65-F5344CB8AC3E}">
        <p14:creationId xmlns:p14="http://schemas.microsoft.com/office/powerpoint/2010/main" val="35630306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11257" y="875603"/>
            <a:ext cx="10969487" cy="584775"/>
          </a:xfrm>
          <a:prstGeom prst="rect">
            <a:avLst/>
          </a:prstGeom>
          <a:noFill/>
        </p:spPr>
        <p:txBody>
          <a:bodyPr wrap="square" rtlCol="0">
            <a:spAutoFit/>
          </a:bodyPr>
          <a:lstStyle/>
          <a:p>
            <a:pPr algn="ctr"/>
            <a:r>
              <a:rPr lang="en-US" sz="3200" dirty="0">
                <a:solidFill>
                  <a:srgbClr val="E47100"/>
                </a:solidFill>
                <a:latin typeface="Franklin Gothic Medium" panose="020B0603020102020204" pitchFamily="34" charset="0"/>
              </a:rPr>
              <a:t>References</a:t>
            </a:r>
          </a:p>
        </p:txBody>
      </p:sp>
      <p:sp>
        <p:nvSpPr>
          <p:cNvPr id="4" name="Rectangle 3"/>
          <p:cNvSpPr/>
          <p:nvPr/>
        </p:nvSpPr>
        <p:spPr>
          <a:xfrm>
            <a:off x="940212" y="1642718"/>
            <a:ext cx="10311577" cy="1585049"/>
          </a:xfrm>
          <a:prstGeom prst="rect">
            <a:avLst/>
          </a:prstGeom>
        </p:spPr>
        <p:txBody>
          <a:bodyPr wrap="square">
            <a:spAutoFit/>
          </a:bodyPr>
          <a:lstStyle/>
          <a:p>
            <a:pPr lvl="0">
              <a:lnSpc>
                <a:spcPct val="90000"/>
              </a:lnSpc>
              <a:spcBef>
                <a:spcPts val="1000"/>
              </a:spcBef>
            </a:pPr>
            <a:endParaRPr lang="en-US" sz="2000" b="1" dirty="0">
              <a:solidFill>
                <a:srgbClr val="E47100"/>
              </a:solidFill>
              <a:latin typeface="Franklin Gothic Book" panose="020B0503020102020204" pitchFamily="34" charset="0"/>
            </a:endParaRPr>
          </a:p>
          <a:p>
            <a:pPr lvl="0">
              <a:lnSpc>
                <a:spcPct val="90000"/>
              </a:lnSpc>
              <a:spcBef>
                <a:spcPts val="1000"/>
              </a:spcBef>
            </a:pPr>
            <a:endParaRPr lang="en-US" sz="2000" b="1" dirty="0">
              <a:solidFill>
                <a:srgbClr val="E47100"/>
              </a:solidFill>
              <a:latin typeface="Franklin Gothic Book" panose="020B0503020102020204" pitchFamily="34" charset="0"/>
            </a:endParaRPr>
          </a:p>
          <a:p>
            <a:pPr lvl="0">
              <a:lnSpc>
                <a:spcPct val="90000"/>
              </a:lnSpc>
              <a:spcBef>
                <a:spcPts val="1000"/>
              </a:spcBef>
            </a:pPr>
            <a:endParaRPr lang="en-US" sz="2000" b="1" dirty="0">
              <a:solidFill>
                <a:srgbClr val="E47100"/>
              </a:solidFill>
              <a:latin typeface="Franklin Gothic Book" panose="020B0503020102020204" pitchFamily="34" charset="0"/>
            </a:endParaRPr>
          </a:p>
          <a:p>
            <a:pPr lvl="0">
              <a:lnSpc>
                <a:spcPct val="90000"/>
              </a:lnSpc>
              <a:spcBef>
                <a:spcPts val="1000"/>
              </a:spcBef>
            </a:pPr>
            <a:endParaRPr lang="en-US" sz="2000" b="1" dirty="0">
              <a:solidFill>
                <a:srgbClr val="E47100"/>
              </a:solidFill>
              <a:latin typeface="Franklin Gothic Book" panose="020B0503020102020204" pitchFamily="34" charset="0"/>
            </a:endParaRPr>
          </a:p>
        </p:txBody>
      </p:sp>
      <p:sp>
        <p:nvSpPr>
          <p:cNvPr id="6" name="Text Placeholder 4">
            <a:extLst>
              <a:ext uri="{FF2B5EF4-FFF2-40B4-BE49-F238E27FC236}">
                <a16:creationId xmlns:a16="http://schemas.microsoft.com/office/drawing/2014/main" id="{1EE415B5-2605-46AA-8192-1DF1A4B412F3}"/>
              </a:ext>
            </a:extLst>
          </p:cNvPr>
          <p:cNvSpPr txBox="1">
            <a:spLocks/>
          </p:cNvSpPr>
          <p:nvPr/>
        </p:nvSpPr>
        <p:spPr>
          <a:xfrm>
            <a:off x="1128713" y="2204167"/>
            <a:ext cx="9934575" cy="2287823"/>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457200" indent="-457200">
              <a:spcBef>
                <a:spcPts val="0"/>
              </a:spcBef>
              <a:buFont typeface="Arial"/>
              <a:buNone/>
            </a:pPr>
            <a:r>
              <a:rPr lang="en-US" sz="1800" dirty="0">
                <a:solidFill>
                  <a:srgbClr val="002060"/>
                </a:solidFill>
                <a:latin typeface="Franklin Gothic Book" panose="020B0503020102020204" pitchFamily="34" charset="0"/>
              </a:rPr>
              <a:t>Hunt, P. L., MSN, BS, NEA-BC. (2019, October). The mentoring relationship: Advantages for both. Nursing Management. </a:t>
            </a:r>
            <a:r>
              <a:rPr lang="en-US" sz="1800" dirty="0">
                <a:latin typeface="Franklin Gothic Book" panose="020B0503020102020204" pitchFamily="34" charset="0"/>
                <a:hlinkClick r:id="rId3"/>
              </a:rPr>
              <a:t>https://journals.lww.com/nursingmanagement/fulltext/2019/10000/the_mentoring_relationship__advantages_for_both.1.aspx</a:t>
            </a:r>
            <a:endParaRPr lang="en-US" sz="1800" dirty="0">
              <a:latin typeface="Franklin Gothic Book" panose="020B0503020102020204" pitchFamily="34" charset="0"/>
            </a:endParaRPr>
          </a:p>
          <a:p>
            <a:pPr marL="457200" indent="-457200">
              <a:spcBef>
                <a:spcPts val="0"/>
              </a:spcBef>
              <a:buFont typeface="Arial"/>
              <a:buNone/>
            </a:pPr>
            <a:endParaRPr lang="en-US" sz="1800" dirty="0">
              <a:latin typeface="Franklin Gothic Book" panose="020B0503020102020204" pitchFamily="34" charset="0"/>
            </a:endParaRPr>
          </a:p>
          <a:p>
            <a:pPr marL="457200" indent="-457200">
              <a:spcBef>
                <a:spcPts val="0"/>
              </a:spcBef>
              <a:buFont typeface="Arial"/>
              <a:buNone/>
            </a:pPr>
            <a:r>
              <a:rPr lang="en-US" sz="1800" dirty="0" err="1">
                <a:solidFill>
                  <a:srgbClr val="002060"/>
                </a:solidFill>
                <a:latin typeface="Franklin Gothic Book" panose="020B0503020102020204" pitchFamily="34" charset="0"/>
              </a:rPr>
              <a:t>Venant</a:t>
            </a:r>
            <a:r>
              <a:rPr lang="en-US" sz="1800" dirty="0">
                <a:solidFill>
                  <a:srgbClr val="002060"/>
                </a:solidFill>
                <a:latin typeface="Franklin Gothic Book" panose="020B0503020102020204" pitchFamily="34" charset="0"/>
              </a:rPr>
              <a:t>, K., MSN/MBA, BSN, RN. (2018, October 9). Nurse mentorships: A two-way street. American Nurse. </a:t>
            </a:r>
            <a:r>
              <a:rPr lang="en-US" sz="1800" dirty="0">
                <a:latin typeface="Franklin Gothic Book" panose="020B0503020102020204" pitchFamily="34" charset="0"/>
                <a:hlinkClick r:id="rId4"/>
              </a:rPr>
              <a:t>https://www.myamericannurse.com/nurse-mentorships-two-way-street/</a:t>
            </a:r>
            <a:endParaRPr lang="en-US" sz="1800" dirty="0">
              <a:latin typeface="Franklin Gothic Book" panose="020B0503020102020204" pitchFamily="34" charset="0"/>
            </a:endParaRPr>
          </a:p>
          <a:p>
            <a:pPr marL="457200" indent="-457200">
              <a:spcBef>
                <a:spcPts val="0"/>
              </a:spcBef>
              <a:buFont typeface="Arial"/>
              <a:buNone/>
            </a:pPr>
            <a:endParaRPr lang="en-US" sz="1800" dirty="0">
              <a:latin typeface="Franklin Gothic Book" panose="020B0503020102020204" pitchFamily="34" charset="0"/>
            </a:endParaRPr>
          </a:p>
          <a:p>
            <a:endParaRPr lang="en-US" sz="1800" dirty="0">
              <a:latin typeface="Franklin Gothic Book" panose="020B0503020102020204" pitchFamily="34" charset="0"/>
            </a:endParaRPr>
          </a:p>
        </p:txBody>
      </p:sp>
    </p:spTree>
    <p:extLst>
      <p:ext uri="{BB962C8B-B14F-4D97-AF65-F5344CB8AC3E}">
        <p14:creationId xmlns:p14="http://schemas.microsoft.com/office/powerpoint/2010/main" val="1284724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8758722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5">
            <a:extLst>
              <a:ext uri="{FF2B5EF4-FFF2-40B4-BE49-F238E27FC236}">
                <a16:creationId xmlns:a16="http://schemas.microsoft.com/office/drawing/2014/main" id="{7D4C272F-20C8-4067-8B98-C66F731DE743}"/>
              </a:ext>
            </a:extLst>
          </p:cNvPr>
          <p:cNvSpPr txBox="1">
            <a:spLocks/>
          </p:cNvSpPr>
          <p:nvPr/>
        </p:nvSpPr>
        <p:spPr>
          <a:xfrm>
            <a:off x="1464191" y="2004664"/>
            <a:ext cx="5189555" cy="3438657"/>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274320" indent="-274320">
              <a:lnSpc>
                <a:spcPct val="150000"/>
              </a:lnSpc>
              <a:buFont typeface="Wingdings" panose="05000000000000000000" pitchFamily="2" charset="2"/>
              <a:buChar char="Ø"/>
            </a:pPr>
            <a:r>
              <a:rPr lang="en-US" sz="2400" dirty="0">
                <a:solidFill>
                  <a:srgbClr val="222C4B"/>
                </a:solidFill>
                <a:latin typeface="Franklin Gothic Book" panose="020B0503020102020204" pitchFamily="34" charset="0"/>
              </a:rPr>
              <a:t>Advanced Practice Providers</a:t>
            </a:r>
          </a:p>
          <a:p>
            <a:pPr marL="274320" indent="-274320">
              <a:lnSpc>
                <a:spcPct val="150000"/>
              </a:lnSpc>
              <a:buFont typeface="Wingdings" panose="05000000000000000000" pitchFamily="2" charset="2"/>
              <a:buChar char="Ø"/>
            </a:pPr>
            <a:r>
              <a:rPr lang="en-US" sz="2400" dirty="0">
                <a:solidFill>
                  <a:srgbClr val="222C4B"/>
                </a:solidFill>
                <a:latin typeface="Franklin Gothic Book" panose="020B0503020102020204" pitchFamily="34" charset="0"/>
              </a:rPr>
              <a:t>Clinician 1 Transition to Practice</a:t>
            </a:r>
          </a:p>
          <a:p>
            <a:pPr marL="274320" indent="-274320">
              <a:lnSpc>
                <a:spcPct val="150000"/>
              </a:lnSpc>
              <a:buFont typeface="Wingdings" panose="05000000000000000000" pitchFamily="2" charset="2"/>
              <a:buChar char="Ø"/>
            </a:pPr>
            <a:r>
              <a:rPr lang="en-US" sz="2400" dirty="0">
                <a:solidFill>
                  <a:srgbClr val="222C4B"/>
                </a:solidFill>
                <a:latin typeface="Franklin Gothic Book" panose="020B0503020102020204" pitchFamily="34" charset="0"/>
              </a:rPr>
              <a:t>Experienced Clinical Nurses </a:t>
            </a:r>
          </a:p>
          <a:p>
            <a:pPr marL="274320" indent="-274320">
              <a:lnSpc>
                <a:spcPct val="150000"/>
              </a:lnSpc>
              <a:buFont typeface="Wingdings" panose="05000000000000000000" pitchFamily="2" charset="2"/>
              <a:buChar char="Ø"/>
            </a:pPr>
            <a:r>
              <a:rPr lang="en-US" sz="2400" dirty="0">
                <a:solidFill>
                  <a:srgbClr val="222C4B"/>
                </a:solidFill>
                <a:latin typeface="Franklin Gothic Book" panose="020B0503020102020204" pitchFamily="34" charset="0"/>
              </a:rPr>
              <a:t>Formal Nurse Leaders</a:t>
            </a:r>
          </a:p>
          <a:p>
            <a:pPr marL="274320" indent="-274320">
              <a:buFont typeface="Wingdings" panose="05000000000000000000" pitchFamily="2" charset="2"/>
              <a:buChar char="Ø"/>
            </a:pPr>
            <a:endParaRPr lang="en-US" dirty="0">
              <a:solidFill>
                <a:srgbClr val="222C4B"/>
              </a:solidFill>
              <a:latin typeface="Franklin Gothic Book" panose="020B0503020102020204" pitchFamily="34" charset="0"/>
            </a:endParaRPr>
          </a:p>
        </p:txBody>
      </p:sp>
      <p:sp>
        <p:nvSpPr>
          <p:cNvPr id="4" name="Text Placeholder 5">
            <a:extLst>
              <a:ext uri="{FF2B5EF4-FFF2-40B4-BE49-F238E27FC236}">
                <a16:creationId xmlns:a16="http://schemas.microsoft.com/office/drawing/2014/main" id="{1E7F6FD1-4FDD-42A4-B616-CAB309EF42B3}"/>
              </a:ext>
            </a:extLst>
          </p:cNvPr>
          <p:cNvSpPr txBox="1">
            <a:spLocks/>
          </p:cNvSpPr>
          <p:nvPr/>
        </p:nvSpPr>
        <p:spPr>
          <a:xfrm>
            <a:off x="6653746" y="2000419"/>
            <a:ext cx="5189555" cy="3438657"/>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274320" indent="-274320">
              <a:lnSpc>
                <a:spcPct val="150000"/>
              </a:lnSpc>
              <a:buFont typeface="Wingdings" panose="05000000000000000000" pitchFamily="2" charset="2"/>
              <a:buChar char="Ø"/>
            </a:pPr>
            <a:r>
              <a:rPr lang="en-US" sz="2400" dirty="0">
                <a:solidFill>
                  <a:srgbClr val="222C4B"/>
                </a:solidFill>
                <a:latin typeface="Franklin Gothic Book" panose="020B0503020102020204" pitchFamily="34" charset="0"/>
              </a:rPr>
              <a:t>Night Shift Clinical Leaders</a:t>
            </a:r>
          </a:p>
          <a:p>
            <a:pPr marL="274320" indent="-274320">
              <a:lnSpc>
                <a:spcPct val="150000"/>
              </a:lnSpc>
              <a:buFont typeface="Wingdings" panose="05000000000000000000" pitchFamily="2" charset="2"/>
              <a:buChar char="Ø"/>
            </a:pPr>
            <a:r>
              <a:rPr lang="en-US" sz="2400" dirty="0">
                <a:solidFill>
                  <a:srgbClr val="222C4B"/>
                </a:solidFill>
                <a:latin typeface="Franklin Gothic Book" panose="020B0503020102020204" pitchFamily="34" charset="0"/>
              </a:rPr>
              <a:t>RN Degree Students (all levels!)</a:t>
            </a:r>
          </a:p>
          <a:p>
            <a:pPr marL="274320" indent="-274320">
              <a:lnSpc>
                <a:spcPct val="150000"/>
              </a:lnSpc>
              <a:buFont typeface="Wingdings" panose="05000000000000000000" pitchFamily="2" charset="2"/>
              <a:buChar char="Ø"/>
            </a:pPr>
            <a:r>
              <a:rPr lang="en-US" sz="2400" dirty="0">
                <a:solidFill>
                  <a:srgbClr val="222C4B"/>
                </a:solidFill>
                <a:latin typeface="Franklin Gothic Book" panose="020B0503020102020204" pitchFamily="34" charset="0"/>
              </a:rPr>
              <a:t>Self-Discovery for RNs</a:t>
            </a:r>
          </a:p>
          <a:p>
            <a:pPr marL="274320" indent="-274320">
              <a:buFont typeface="Wingdings" panose="05000000000000000000" pitchFamily="2" charset="2"/>
              <a:buChar char="Ø"/>
            </a:pPr>
            <a:endParaRPr lang="en-US" dirty="0">
              <a:solidFill>
                <a:srgbClr val="222C4B"/>
              </a:solidFill>
              <a:latin typeface="Franklin Gothic Book" panose="020B0503020102020204" pitchFamily="34" charset="0"/>
            </a:endParaRPr>
          </a:p>
        </p:txBody>
      </p:sp>
      <p:sp>
        <p:nvSpPr>
          <p:cNvPr id="5" name="Title 4">
            <a:extLst>
              <a:ext uri="{FF2B5EF4-FFF2-40B4-BE49-F238E27FC236}">
                <a16:creationId xmlns:a16="http://schemas.microsoft.com/office/drawing/2014/main" id="{3D292E4B-4D0C-4581-ADF7-4643F85530B0}"/>
              </a:ext>
            </a:extLst>
          </p:cNvPr>
          <p:cNvSpPr>
            <a:spLocks noGrp="1"/>
          </p:cNvSpPr>
          <p:nvPr>
            <p:ph type="title"/>
          </p:nvPr>
        </p:nvSpPr>
        <p:spPr>
          <a:xfrm>
            <a:off x="1464191" y="910673"/>
            <a:ext cx="10572638" cy="1158265"/>
          </a:xfrm>
        </p:spPr>
        <p:txBody>
          <a:bodyPr/>
          <a:lstStyle/>
          <a:p>
            <a:r>
              <a:rPr lang="en-US" sz="3600" dirty="0">
                <a:latin typeface="Franklin Gothic Demi" panose="020B0703020102020204" pitchFamily="34" charset="0"/>
              </a:rPr>
              <a:t>What are the 7 RN Mentorship Programs available?</a:t>
            </a:r>
          </a:p>
        </p:txBody>
      </p:sp>
    </p:spTree>
    <p:extLst>
      <p:ext uri="{BB962C8B-B14F-4D97-AF65-F5344CB8AC3E}">
        <p14:creationId xmlns:p14="http://schemas.microsoft.com/office/powerpoint/2010/main" val="30257100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5">
            <a:extLst>
              <a:ext uri="{FF2B5EF4-FFF2-40B4-BE49-F238E27FC236}">
                <a16:creationId xmlns:a16="http://schemas.microsoft.com/office/drawing/2014/main" id="{7D4C272F-20C8-4067-8B98-C66F731DE743}"/>
              </a:ext>
            </a:extLst>
          </p:cNvPr>
          <p:cNvSpPr txBox="1">
            <a:spLocks/>
          </p:cNvSpPr>
          <p:nvPr/>
        </p:nvSpPr>
        <p:spPr>
          <a:xfrm>
            <a:off x="1489212" y="1995426"/>
            <a:ext cx="10406301" cy="3438657"/>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50000"/>
              </a:lnSpc>
            </a:pPr>
            <a:r>
              <a:rPr lang="en-US" sz="2400" dirty="0">
                <a:solidFill>
                  <a:srgbClr val="222C4B"/>
                </a:solidFill>
                <a:latin typeface="Franklin Gothic Book" panose="020B0503020102020204" pitchFamily="34" charset="0"/>
              </a:rPr>
              <a:t>It’s an investment in yourself: wellbeing, professional goals, and more</a:t>
            </a:r>
          </a:p>
          <a:p>
            <a:pPr>
              <a:lnSpc>
                <a:spcPct val="150000"/>
              </a:lnSpc>
            </a:pPr>
            <a:r>
              <a:rPr lang="en-US" sz="2400" dirty="0">
                <a:solidFill>
                  <a:srgbClr val="222C4B"/>
                </a:solidFill>
                <a:latin typeface="Franklin Gothic Book" panose="020B0503020102020204" pitchFamily="34" charset="0"/>
              </a:rPr>
              <a:t>Promotes professional growth, pride in practice, and networking</a:t>
            </a:r>
          </a:p>
          <a:p>
            <a:pPr>
              <a:lnSpc>
                <a:spcPct val="150000"/>
              </a:lnSpc>
            </a:pPr>
            <a:r>
              <a:rPr lang="en-US" sz="2400" dirty="0">
                <a:solidFill>
                  <a:srgbClr val="222C4B"/>
                </a:solidFill>
                <a:latin typeface="Franklin Gothic Book" panose="020B0503020102020204" pitchFamily="34" charset="0"/>
              </a:rPr>
              <a:t>You don’t know how much you know until you try!</a:t>
            </a:r>
          </a:p>
          <a:p>
            <a:pPr>
              <a:lnSpc>
                <a:spcPct val="100000"/>
              </a:lnSpc>
            </a:pPr>
            <a:r>
              <a:rPr lang="en-US" sz="2400" dirty="0">
                <a:solidFill>
                  <a:srgbClr val="222C4B"/>
                </a:solidFill>
                <a:latin typeface="Franklin Gothic Book" panose="020B0503020102020204" pitchFamily="34" charset="0"/>
              </a:rPr>
              <a:t>Mentors share wisdom through gained experiences supporting mentees to grow in confidence and overall wellbeing</a:t>
            </a:r>
          </a:p>
          <a:p>
            <a:pPr>
              <a:lnSpc>
                <a:spcPct val="100000"/>
              </a:lnSpc>
            </a:pPr>
            <a:r>
              <a:rPr lang="en-US" sz="2400" dirty="0">
                <a:solidFill>
                  <a:srgbClr val="222C4B"/>
                </a:solidFill>
                <a:latin typeface="Franklin Gothic Book" panose="020B0503020102020204" pitchFamily="34" charset="0"/>
              </a:rPr>
              <a:t>Increases overall job satisfaction, which positively impacts patient satisfaction and improves quality outcomes</a:t>
            </a:r>
          </a:p>
          <a:p>
            <a:pPr marL="0" indent="0">
              <a:lnSpc>
                <a:spcPct val="150000"/>
              </a:lnSpc>
              <a:buNone/>
            </a:pPr>
            <a:endParaRPr lang="en-US" dirty="0">
              <a:solidFill>
                <a:srgbClr val="222C4B"/>
              </a:solidFill>
              <a:latin typeface="Franklin Gothic Book" panose="020B0503020102020204" pitchFamily="34" charset="0"/>
            </a:endParaRPr>
          </a:p>
        </p:txBody>
      </p:sp>
      <p:sp>
        <p:nvSpPr>
          <p:cNvPr id="4" name="Title 3">
            <a:extLst>
              <a:ext uri="{FF2B5EF4-FFF2-40B4-BE49-F238E27FC236}">
                <a16:creationId xmlns:a16="http://schemas.microsoft.com/office/drawing/2014/main" id="{1419B68C-10A1-490C-AB6E-9FF45C51A943}"/>
              </a:ext>
            </a:extLst>
          </p:cNvPr>
          <p:cNvSpPr>
            <a:spLocks noGrp="1"/>
          </p:cNvSpPr>
          <p:nvPr>
            <p:ph type="title"/>
          </p:nvPr>
        </p:nvSpPr>
        <p:spPr>
          <a:xfrm>
            <a:off x="1173224" y="636353"/>
            <a:ext cx="10406301" cy="787564"/>
          </a:xfrm>
        </p:spPr>
        <p:txBody>
          <a:bodyPr/>
          <a:lstStyle/>
          <a:p>
            <a:r>
              <a:rPr lang="en-US" sz="3600" dirty="0">
                <a:latin typeface="Franklin Gothic Demi" panose="020B0703020102020204" pitchFamily="34" charset="0"/>
              </a:rPr>
              <a:t>Benefits of Participating in a Mentorship Program </a:t>
            </a:r>
            <a:br>
              <a:rPr lang="en-US" sz="3600" dirty="0"/>
            </a:br>
            <a:endParaRPr lang="en-US" sz="3600" dirty="0"/>
          </a:p>
        </p:txBody>
      </p:sp>
    </p:spTree>
    <p:extLst>
      <p:ext uri="{BB962C8B-B14F-4D97-AF65-F5344CB8AC3E}">
        <p14:creationId xmlns:p14="http://schemas.microsoft.com/office/powerpoint/2010/main" val="33063655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5">
            <a:extLst>
              <a:ext uri="{FF2B5EF4-FFF2-40B4-BE49-F238E27FC236}">
                <a16:creationId xmlns:a16="http://schemas.microsoft.com/office/drawing/2014/main" id="{7D4C272F-20C8-4067-8B98-C66F731DE743}"/>
              </a:ext>
            </a:extLst>
          </p:cNvPr>
          <p:cNvSpPr txBox="1">
            <a:spLocks/>
          </p:cNvSpPr>
          <p:nvPr/>
        </p:nvSpPr>
        <p:spPr>
          <a:xfrm>
            <a:off x="1222514" y="1838410"/>
            <a:ext cx="9998480" cy="3438657"/>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50000"/>
              </a:lnSpc>
              <a:buNone/>
            </a:pPr>
            <a:endParaRPr lang="en-US" dirty="0">
              <a:solidFill>
                <a:srgbClr val="222C4B"/>
              </a:solidFill>
              <a:latin typeface="Franklin Gothic Book" panose="020B0503020102020204" pitchFamily="34" charset="0"/>
            </a:endParaRPr>
          </a:p>
        </p:txBody>
      </p:sp>
      <p:sp>
        <p:nvSpPr>
          <p:cNvPr id="3" name="TextBox 2"/>
          <p:cNvSpPr txBox="1"/>
          <p:nvPr/>
        </p:nvSpPr>
        <p:spPr>
          <a:xfrm>
            <a:off x="1431024" y="704413"/>
            <a:ext cx="9213574" cy="584775"/>
          </a:xfrm>
          <a:prstGeom prst="rect">
            <a:avLst/>
          </a:prstGeom>
          <a:noFill/>
        </p:spPr>
        <p:txBody>
          <a:bodyPr wrap="square" rtlCol="0">
            <a:spAutoFit/>
          </a:bodyPr>
          <a:lstStyle/>
          <a:p>
            <a:pPr algn="ctr"/>
            <a:r>
              <a:rPr lang="en-US" sz="3200" dirty="0">
                <a:solidFill>
                  <a:srgbClr val="E47100"/>
                </a:solidFill>
                <a:latin typeface="Franklin Gothic Demi" panose="020B0703020102020204" pitchFamily="34" charset="0"/>
              </a:rPr>
              <a:t>Advanced Practice Providers</a:t>
            </a:r>
          </a:p>
        </p:txBody>
      </p:sp>
      <p:sp>
        <p:nvSpPr>
          <p:cNvPr id="4" name="Rectangle 3"/>
          <p:cNvSpPr/>
          <p:nvPr/>
        </p:nvSpPr>
        <p:spPr>
          <a:xfrm>
            <a:off x="1222514" y="1838410"/>
            <a:ext cx="10489474" cy="4119076"/>
          </a:xfrm>
          <a:prstGeom prst="rect">
            <a:avLst/>
          </a:prstGeom>
        </p:spPr>
        <p:txBody>
          <a:bodyPr wrap="square">
            <a:spAutoFit/>
          </a:bodyPr>
          <a:lstStyle/>
          <a:p>
            <a:pPr marL="457200" lvl="0" indent="-457200">
              <a:spcBef>
                <a:spcPts val="1000"/>
              </a:spcBef>
            </a:pPr>
            <a:r>
              <a:rPr lang="en-US" sz="2200" b="1" dirty="0">
                <a:solidFill>
                  <a:srgbClr val="002060"/>
                </a:solidFill>
                <a:latin typeface="Franklin Gothic Book" panose="020B0503020102020204" pitchFamily="34" charset="0"/>
              </a:rPr>
              <a:t>Target Audience: </a:t>
            </a:r>
            <a:r>
              <a:rPr lang="en-US" sz="2200" dirty="0">
                <a:solidFill>
                  <a:srgbClr val="002060"/>
                </a:solidFill>
                <a:latin typeface="Franklin Gothic Book" panose="020B0503020102020204" pitchFamily="34" charset="0"/>
              </a:rPr>
              <a:t>Advanced Practice Providers (APP)</a:t>
            </a:r>
          </a:p>
          <a:p>
            <a:pPr marL="457200" lvl="0" indent="-457200">
              <a:spcBef>
                <a:spcPts val="1000"/>
              </a:spcBef>
            </a:pPr>
            <a:r>
              <a:rPr lang="en-US" sz="2200" b="1" dirty="0">
                <a:solidFill>
                  <a:srgbClr val="002060"/>
                </a:solidFill>
                <a:latin typeface="Franklin Gothic Book" panose="020B0503020102020204" pitchFamily="34" charset="0"/>
              </a:rPr>
              <a:t>Purpose: </a:t>
            </a:r>
            <a:r>
              <a:rPr lang="en-US" sz="2200" dirty="0">
                <a:solidFill>
                  <a:srgbClr val="002060"/>
                </a:solidFill>
                <a:latin typeface="Franklin Gothic Book" panose="020B0503020102020204" pitchFamily="34" charset="0"/>
              </a:rPr>
              <a:t>Increase retention and confidence of newly transitioned APPs</a:t>
            </a:r>
          </a:p>
          <a:p>
            <a:pPr marL="457200" lvl="0" indent="-457200">
              <a:spcBef>
                <a:spcPts val="1000"/>
              </a:spcBef>
            </a:pPr>
            <a:r>
              <a:rPr lang="en-US" sz="2200" b="1" dirty="0">
                <a:solidFill>
                  <a:srgbClr val="002060"/>
                </a:solidFill>
                <a:latin typeface="Franklin Gothic Book" panose="020B0503020102020204" pitchFamily="34" charset="0"/>
              </a:rPr>
              <a:t>Content: </a:t>
            </a:r>
            <a:r>
              <a:rPr lang="en-US" sz="2200" dirty="0">
                <a:solidFill>
                  <a:srgbClr val="002060"/>
                </a:solidFill>
                <a:latin typeface="Franklin Gothic Book" panose="020B0503020102020204" pitchFamily="34" charset="0"/>
              </a:rPr>
              <a:t>Focus on building relationships with peers and experience while supporting growth in practice and professional role as well as confidence, resilience,  and work/life balance. </a:t>
            </a:r>
          </a:p>
          <a:p>
            <a:pPr marL="457200" lvl="0" indent="-457200">
              <a:spcBef>
                <a:spcPts val="1000"/>
              </a:spcBef>
            </a:pPr>
            <a:r>
              <a:rPr lang="en-US" sz="2200" b="1" dirty="0">
                <a:solidFill>
                  <a:srgbClr val="002060"/>
                </a:solidFill>
                <a:latin typeface="Franklin Gothic Book" panose="020B0503020102020204" pitchFamily="34" charset="0"/>
              </a:rPr>
              <a:t>Structure: </a:t>
            </a:r>
            <a:r>
              <a:rPr lang="en-US" sz="2200" dirty="0">
                <a:solidFill>
                  <a:srgbClr val="002060"/>
                </a:solidFill>
                <a:latin typeface="Franklin Gothic Book" panose="020B0503020102020204" pitchFamily="34" charset="0"/>
              </a:rPr>
              <a:t>Offered every January with a 6-month commitment, including two group events and independently scheduled mentee/mentor monthly meetings with tailored content </a:t>
            </a:r>
          </a:p>
          <a:p>
            <a:pPr marL="457200" lvl="0" indent="-457200">
              <a:spcBef>
                <a:spcPts val="1000"/>
              </a:spcBef>
            </a:pPr>
            <a:r>
              <a:rPr lang="en-US" sz="2200" b="1" dirty="0">
                <a:solidFill>
                  <a:srgbClr val="002060"/>
                </a:solidFill>
                <a:latin typeface="Franklin Gothic Book" panose="020B0503020102020204" pitchFamily="34" charset="0"/>
              </a:rPr>
              <a:t>Program Co-Leads: </a:t>
            </a:r>
            <a:r>
              <a:rPr lang="en-US" sz="2200" dirty="0">
                <a:solidFill>
                  <a:srgbClr val="002060"/>
                </a:solidFill>
                <a:latin typeface="Franklin Gothic Book" panose="020B0503020102020204" pitchFamily="34" charset="0"/>
              </a:rPr>
              <a:t>Katy Morgan, NP, Urology &amp; Evan Turnbull, PA, Neuro-Oncology</a:t>
            </a:r>
          </a:p>
          <a:p>
            <a:pPr marL="457200" lvl="0" indent="-457200">
              <a:spcBef>
                <a:spcPts val="1000"/>
              </a:spcBef>
            </a:pPr>
            <a:endParaRPr lang="en-US" sz="2200" b="1" dirty="0">
              <a:solidFill>
                <a:srgbClr val="222C4B"/>
              </a:solidFill>
              <a:latin typeface="Franklin Gothic Book" panose="020B0503020102020204" pitchFamily="34" charset="0"/>
              <a:cs typeface="Arial" panose="020B0604020202020204" pitchFamily="34" charset="0"/>
            </a:endParaRPr>
          </a:p>
        </p:txBody>
      </p:sp>
    </p:spTree>
    <p:extLst>
      <p:ext uri="{BB962C8B-B14F-4D97-AF65-F5344CB8AC3E}">
        <p14:creationId xmlns:p14="http://schemas.microsoft.com/office/powerpoint/2010/main" val="35880381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5">
            <a:extLst>
              <a:ext uri="{FF2B5EF4-FFF2-40B4-BE49-F238E27FC236}">
                <a16:creationId xmlns:a16="http://schemas.microsoft.com/office/drawing/2014/main" id="{7D4C272F-20C8-4067-8B98-C66F731DE743}"/>
              </a:ext>
            </a:extLst>
          </p:cNvPr>
          <p:cNvSpPr txBox="1">
            <a:spLocks/>
          </p:cNvSpPr>
          <p:nvPr/>
        </p:nvSpPr>
        <p:spPr>
          <a:xfrm>
            <a:off x="1222514" y="1838410"/>
            <a:ext cx="9998480" cy="3438657"/>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50000"/>
              </a:lnSpc>
              <a:buNone/>
            </a:pPr>
            <a:endParaRPr lang="en-US" dirty="0">
              <a:solidFill>
                <a:srgbClr val="222C4B"/>
              </a:solidFill>
              <a:latin typeface="Franklin Gothic Book" panose="020B0503020102020204" pitchFamily="34" charset="0"/>
            </a:endParaRPr>
          </a:p>
        </p:txBody>
      </p:sp>
      <p:sp>
        <p:nvSpPr>
          <p:cNvPr id="3" name="TextBox 2"/>
          <p:cNvSpPr txBox="1"/>
          <p:nvPr/>
        </p:nvSpPr>
        <p:spPr>
          <a:xfrm>
            <a:off x="1489213" y="819436"/>
            <a:ext cx="9213574" cy="584775"/>
          </a:xfrm>
          <a:prstGeom prst="rect">
            <a:avLst/>
          </a:prstGeom>
          <a:noFill/>
        </p:spPr>
        <p:txBody>
          <a:bodyPr wrap="square" rtlCol="0">
            <a:spAutoFit/>
          </a:bodyPr>
          <a:lstStyle/>
          <a:p>
            <a:pPr algn="ctr"/>
            <a:r>
              <a:rPr lang="en-US" sz="3200" dirty="0">
                <a:solidFill>
                  <a:srgbClr val="E47100"/>
                </a:solidFill>
                <a:latin typeface="Franklin Gothic Demi" panose="020B0703020102020204" pitchFamily="34" charset="0"/>
              </a:rPr>
              <a:t>Clinician 1 Transition to Practice </a:t>
            </a:r>
          </a:p>
        </p:txBody>
      </p:sp>
      <p:sp>
        <p:nvSpPr>
          <p:cNvPr id="4" name="Rectangle 3"/>
          <p:cNvSpPr/>
          <p:nvPr/>
        </p:nvSpPr>
        <p:spPr>
          <a:xfrm>
            <a:off x="1158834" y="1747566"/>
            <a:ext cx="10489474" cy="4457631"/>
          </a:xfrm>
          <a:prstGeom prst="rect">
            <a:avLst/>
          </a:prstGeom>
        </p:spPr>
        <p:txBody>
          <a:bodyPr wrap="square">
            <a:spAutoFit/>
          </a:bodyPr>
          <a:lstStyle/>
          <a:p>
            <a:pPr marL="457200" lvl="0" indent="-457200">
              <a:spcBef>
                <a:spcPts val="1000"/>
              </a:spcBef>
            </a:pPr>
            <a:r>
              <a:rPr lang="en-US" sz="2200" b="1" dirty="0">
                <a:solidFill>
                  <a:srgbClr val="222C4B"/>
                </a:solidFill>
                <a:latin typeface="Franklin Gothic Book" panose="020B0503020102020204" pitchFamily="34" charset="0"/>
                <a:cs typeface="Arial" panose="020B0604020202020204" pitchFamily="34" charset="0"/>
              </a:rPr>
              <a:t>Target Audience: </a:t>
            </a:r>
            <a:r>
              <a:rPr lang="en-US" sz="2200" dirty="0">
                <a:solidFill>
                  <a:srgbClr val="222C4B"/>
                </a:solidFill>
                <a:latin typeface="Franklin Gothic Book" panose="020B0503020102020204" pitchFamily="34" charset="0"/>
                <a:cs typeface="Arial" panose="020B0604020202020204" pitchFamily="34" charset="0"/>
              </a:rPr>
              <a:t>New graduate nurses off of orientation as they move into their second year of nursing</a:t>
            </a:r>
          </a:p>
          <a:p>
            <a:pPr marL="457200" lvl="0" indent="-457200">
              <a:spcBef>
                <a:spcPts val="1000"/>
              </a:spcBef>
            </a:pPr>
            <a:r>
              <a:rPr lang="en-US" sz="2200" b="1" dirty="0">
                <a:solidFill>
                  <a:srgbClr val="222C4B"/>
                </a:solidFill>
                <a:latin typeface="Franklin Gothic Book" panose="020B0503020102020204" pitchFamily="34" charset="0"/>
                <a:cs typeface="Arial" panose="020B0604020202020204" pitchFamily="34" charset="0"/>
              </a:rPr>
              <a:t>Purpose: </a:t>
            </a:r>
            <a:r>
              <a:rPr lang="en-US" sz="2200" dirty="0">
                <a:solidFill>
                  <a:srgbClr val="222C4B"/>
                </a:solidFill>
                <a:latin typeface="Franklin Gothic Book" panose="020B0503020102020204" pitchFamily="34" charset="0"/>
                <a:cs typeface="Arial" panose="020B0604020202020204" pitchFamily="34" charset="0"/>
              </a:rPr>
              <a:t>Increase retention and professional confidence in new graduate nurses</a:t>
            </a:r>
          </a:p>
          <a:p>
            <a:pPr marL="457200" lvl="0" indent="-457200">
              <a:spcBef>
                <a:spcPts val="1000"/>
              </a:spcBef>
            </a:pPr>
            <a:r>
              <a:rPr lang="en-US" sz="2200" b="1" dirty="0">
                <a:solidFill>
                  <a:srgbClr val="222C4B"/>
                </a:solidFill>
                <a:latin typeface="Franklin Gothic Book" panose="020B0503020102020204" pitchFamily="34" charset="0"/>
                <a:cs typeface="Arial" panose="020B0604020202020204" pitchFamily="34" charset="0"/>
              </a:rPr>
              <a:t>Content: </a:t>
            </a:r>
            <a:r>
              <a:rPr lang="en-US" sz="2200" dirty="0">
                <a:solidFill>
                  <a:srgbClr val="222C4B"/>
                </a:solidFill>
                <a:latin typeface="Franklin Gothic Book" panose="020B0503020102020204" pitchFamily="34" charset="0"/>
                <a:cs typeface="Arial" panose="020B0604020202020204" pitchFamily="34" charset="0"/>
              </a:rPr>
              <a:t>Focuses on professional development, tough conversations, wellbeing, navigating schedules, and finding their voice</a:t>
            </a:r>
          </a:p>
          <a:p>
            <a:pPr marL="457200" lvl="0" indent="-457200">
              <a:spcBef>
                <a:spcPts val="1000"/>
              </a:spcBef>
            </a:pPr>
            <a:r>
              <a:rPr lang="en-US" sz="2200" b="1" dirty="0">
                <a:solidFill>
                  <a:srgbClr val="222C4B"/>
                </a:solidFill>
                <a:latin typeface="Franklin Gothic Book" panose="020B0503020102020204" pitchFamily="34" charset="0"/>
                <a:cs typeface="Arial" panose="020B0604020202020204" pitchFamily="34" charset="0"/>
              </a:rPr>
              <a:t>Structure: </a:t>
            </a:r>
            <a:r>
              <a:rPr lang="en-US" sz="2200" dirty="0">
                <a:solidFill>
                  <a:srgbClr val="222C4B"/>
                </a:solidFill>
                <a:latin typeface="Franklin Gothic Book" panose="020B0503020102020204" pitchFamily="34" charset="0"/>
                <a:cs typeface="Arial" panose="020B0604020202020204" pitchFamily="34" charset="0"/>
              </a:rPr>
              <a:t>Offered twice a year with a 6-month commitment, including two group events and independently scheduled mentee/mentor monthly meetings with tailored content</a:t>
            </a:r>
            <a:endParaRPr lang="en-US" sz="2200" b="1" dirty="0">
              <a:solidFill>
                <a:srgbClr val="222C4B"/>
              </a:solidFill>
              <a:latin typeface="Franklin Gothic Book" panose="020B0503020102020204" pitchFamily="34" charset="0"/>
              <a:cs typeface="Arial" panose="020B0604020202020204" pitchFamily="34" charset="0"/>
            </a:endParaRPr>
          </a:p>
          <a:p>
            <a:pPr marL="457200" lvl="0" indent="-457200">
              <a:spcBef>
                <a:spcPts val="1000"/>
              </a:spcBef>
            </a:pPr>
            <a:r>
              <a:rPr lang="en-US" sz="2200" b="1" dirty="0">
                <a:solidFill>
                  <a:srgbClr val="222C4B"/>
                </a:solidFill>
                <a:latin typeface="Franklin Gothic Book" panose="020B0503020102020204" pitchFamily="34" charset="0"/>
                <a:cs typeface="Arial" panose="020B0604020202020204" pitchFamily="34" charset="0"/>
              </a:rPr>
              <a:t>Program Co-Leads</a:t>
            </a:r>
            <a:r>
              <a:rPr lang="en-US" sz="2200" dirty="0">
                <a:solidFill>
                  <a:srgbClr val="222C4B"/>
                </a:solidFill>
                <a:latin typeface="Franklin Gothic Book" panose="020B0503020102020204" pitchFamily="34" charset="0"/>
                <a:cs typeface="Arial" panose="020B0604020202020204" pitchFamily="34" charset="0"/>
              </a:rPr>
              <a:t>: Briana Jacobs &amp; April Laughlin - Nurse Residency Program Coordinators, Nursing Professional Development Services</a:t>
            </a:r>
          </a:p>
          <a:p>
            <a:pPr marL="457200" lvl="0" indent="-457200">
              <a:spcBef>
                <a:spcPts val="1000"/>
              </a:spcBef>
            </a:pPr>
            <a:endParaRPr lang="en-US" sz="2200" b="1" dirty="0">
              <a:solidFill>
                <a:srgbClr val="222C4B"/>
              </a:solidFill>
              <a:latin typeface="Franklin Gothic Book" panose="020B0503020102020204" pitchFamily="34" charset="0"/>
              <a:cs typeface="Arial" panose="020B0604020202020204" pitchFamily="34" charset="0"/>
            </a:endParaRPr>
          </a:p>
        </p:txBody>
      </p:sp>
    </p:spTree>
    <p:extLst>
      <p:ext uri="{BB962C8B-B14F-4D97-AF65-F5344CB8AC3E}">
        <p14:creationId xmlns:p14="http://schemas.microsoft.com/office/powerpoint/2010/main" val="2205401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5">
            <a:extLst>
              <a:ext uri="{FF2B5EF4-FFF2-40B4-BE49-F238E27FC236}">
                <a16:creationId xmlns:a16="http://schemas.microsoft.com/office/drawing/2014/main" id="{7D4C272F-20C8-4067-8B98-C66F731DE743}"/>
              </a:ext>
            </a:extLst>
          </p:cNvPr>
          <p:cNvSpPr txBox="1">
            <a:spLocks/>
          </p:cNvSpPr>
          <p:nvPr/>
        </p:nvSpPr>
        <p:spPr>
          <a:xfrm>
            <a:off x="1222514" y="1838410"/>
            <a:ext cx="9998480" cy="3438657"/>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50000"/>
              </a:lnSpc>
              <a:buNone/>
            </a:pPr>
            <a:endParaRPr lang="en-US" dirty="0">
              <a:solidFill>
                <a:srgbClr val="222C4B"/>
              </a:solidFill>
              <a:latin typeface="Franklin Gothic Book" panose="020B0503020102020204" pitchFamily="34" charset="0"/>
            </a:endParaRPr>
          </a:p>
        </p:txBody>
      </p:sp>
      <p:sp>
        <p:nvSpPr>
          <p:cNvPr id="3" name="TextBox 2"/>
          <p:cNvSpPr txBox="1"/>
          <p:nvPr/>
        </p:nvSpPr>
        <p:spPr>
          <a:xfrm>
            <a:off x="1489213" y="865718"/>
            <a:ext cx="9213574" cy="584775"/>
          </a:xfrm>
          <a:prstGeom prst="rect">
            <a:avLst/>
          </a:prstGeom>
          <a:noFill/>
        </p:spPr>
        <p:txBody>
          <a:bodyPr wrap="square" rtlCol="0">
            <a:spAutoFit/>
          </a:bodyPr>
          <a:lstStyle/>
          <a:p>
            <a:pPr algn="ctr"/>
            <a:r>
              <a:rPr lang="en-US" sz="3200" dirty="0">
                <a:solidFill>
                  <a:srgbClr val="E47100"/>
                </a:solidFill>
                <a:latin typeface="Franklin Gothic Demi" panose="020B0703020102020204" pitchFamily="34" charset="0"/>
              </a:rPr>
              <a:t>Experienced Clinical Nurses</a:t>
            </a:r>
          </a:p>
        </p:txBody>
      </p:sp>
      <p:sp>
        <p:nvSpPr>
          <p:cNvPr id="4" name="Rectangle 3"/>
          <p:cNvSpPr/>
          <p:nvPr/>
        </p:nvSpPr>
        <p:spPr>
          <a:xfrm>
            <a:off x="1300151" y="1647351"/>
            <a:ext cx="10489474" cy="3847207"/>
          </a:xfrm>
          <a:prstGeom prst="rect">
            <a:avLst/>
          </a:prstGeom>
        </p:spPr>
        <p:txBody>
          <a:bodyPr wrap="square">
            <a:spAutoFit/>
          </a:bodyPr>
          <a:lstStyle/>
          <a:p>
            <a:pPr marL="457200" lvl="0" indent="-457200">
              <a:lnSpc>
                <a:spcPct val="150000"/>
              </a:lnSpc>
              <a:spcBef>
                <a:spcPts val="1000"/>
              </a:spcBef>
            </a:pPr>
            <a:r>
              <a:rPr lang="en-US" sz="2200" b="1" dirty="0">
                <a:solidFill>
                  <a:srgbClr val="222C4B"/>
                </a:solidFill>
                <a:latin typeface="Franklin Gothic Book" panose="020B0503020102020204" pitchFamily="34" charset="0"/>
                <a:cs typeface="Arial" panose="020B0604020202020204" pitchFamily="34" charset="0"/>
              </a:rPr>
              <a:t>Target Audience: </a:t>
            </a:r>
            <a:r>
              <a:rPr lang="en-US" sz="2200" dirty="0">
                <a:solidFill>
                  <a:srgbClr val="222C4B"/>
                </a:solidFill>
                <a:latin typeface="Franklin Gothic Book" panose="020B0503020102020204" pitchFamily="34" charset="0"/>
                <a:cs typeface="Arial" panose="020B0604020202020204" pitchFamily="34" charset="0"/>
              </a:rPr>
              <a:t>Experienced UVA Nurses </a:t>
            </a:r>
          </a:p>
          <a:p>
            <a:pPr marL="457200" lvl="0" indent="-457200">
              <a:spcBef>
                <a:spcPts val="1000"/>
              </a:spcBef>
            </a:pPr>
            <a:r>
              <a:rPr lang="en-US" sz="2200" b="1" dirty="0">
                <a:solidFill>
                  <a:srgbClr val="222C4B"/>
                </a:solidFill>
                <a:latin typeface="Franklin Gothic Book" panose="020B0503020102020204" pitchFamily="34" charset="0"/>
                <a:cs typeface="Arial" panose="020B0604020202020204" pitchFamily="34" charset="0"/>
              </a:rPr>
              <a:t>Purpose: </a:t>
            </a:r>
            <a:r>
              <a:rPr lang="en-US" sz="2200" dirty="0">
                <a:solidFill>
                  <a:srgbClr val="222C4B"/>
                </a:solidFill>
                <a:latin typeface="Franklin Gothic Book" panose="020B0503020102020204" pitchFamily="34" charset="0"/>
                <a:cs typeface="Arial" panose="020B0604020202020204" pitchFamily="34" charset="0"/>
              </a:rPr>
              <a:t>Supports networking with colleagues and leveraging resources to meet their professional goals as a UVA Nurse </a:t>
            </a:r>
          </a:p>
          <a:p>
            <a:pPr marL="457200" lvl="0" indent="-457200">
              <a:spcBef>
                <a:spcPts val="1000"/>
              </a:spcBef>
            </a:pPr>
            <a:r>
              <a:rPr lang="en-US" sz="2200" b="1" dirty="0">
                <a:solidFill>
                  <a:srgbClr val="222C4B"/>
                </a:solidFill>
                <a:latin typeface="Franklin Gothic Book" panose="020B0503020102020204" pitchFamily="34" charset="0"/>
                <a:cs typeface="Arial" panose="020B0604020202020204" pitchFamily="34" charset="0"/>
              </a:rPr>
              <a:t>Content</a:t>
            </a:r>
            <a:r>
              <a:rPr lang="en-US" sz="2200" dirty="0">
                <a:solidFill>
                  <a:srgbClr val="222C4B"/>
                </a:solidFill>
                <a:latin typeface="Franklin Gothic Book" panose="020B0503020102020204" pitchFamily="34" charset="0"/>
                <a:cs typeface="Arial" panose="020B0604020202020204" pitchFamily="34" charset="0"/>
              </a:rPr>
              <a:t>: Focus on goal setting, wellbeing, leading change, advocacy and inclusion, EBP resources, and quality metrics</a:t>
            </a:r>
          </a:p>
          <a:p>
            <a:pPr marL="457200" lvl="0" indent="-457200">
              <a:spcBef>
                <a:spcPts val="1000"/>
              </a:spcBef>
            </a:pPr>
            <a:r>
              <a:rPr lang="en-US" sz="2200" b="1" dirty="0">
                <a:solidFill>
                  <a:srgbClr val="222C4B"/>
                </a:solidFill>
                <a:latin typeface="Franklin Gothic Book" panose="020B0503020102020204" pitchFamily="34" charset="0"/>
                <a:cs typeface="Arial" panose="020B0604020202020204" pitchFamily="34" charset="0"/>
              </a:rPr>
              <a:t>Structure: </a:t>
            </a:r>
            <a:r>
              <a:rPr lang="en-US" sz="2200" dirty="0">
                <a:solidFill>
                  <a:srgbClr val="222C4B"/>
                </a:solidFill>
                <a:latin typeface="Franklin Gothic Book" panose="020B0503020102020204" pitchFamily="34" charset="0"/>
                <a:cs typeface="Arial" panose="020B0604020202020204" pitchFamily="34" charset="0"/>
              </a:rPr>
              <a:t>Offered twice a year with a 6-month commitment, including two group events and independently scheduled mentee/mentor monthly meetings with tailored content</a:t>
            </a:r>
          </a:p>
          <a:p>
            <a:pPr marL="457200" lvl="0" indent="-457200">
              <a:spcBef>
                <a:spcPts val="1000"/>
              </a:spcBef>
            </a:pPr>
            <a:r>
              <a:rPr lang="en-US" sz="2200" b="1" dirty="0">
                <a:solidFill>
                  <a:srgbClr val="222C4B"/>
                </a:solidFill>
                <a:latin typeface="Franklin Gothic Book" panose="020B0503020102020204" pitchFamily="34" charset="0"/>
                <a:cs typeface="Arial" panose="020B0604020202020204" pitchFamily="34" charset="0"/>
              </a:rPr>
              <a:t>Program Lead</a:t>
            </a:r>
            <a:r>
              <a:rPr lang="en-US" sz="2200" dirty="0">
                <a:solidFill>
                  <a:srgbClr val="222C4B"/>
                </a:solidFill>
                <a:latin typeface="Franklin Gothic Book" panose="020B0503020102020204" pitchFamily="34" charset="0"/>
                <a:cs typeface="Arial" panose="020B0604020202020204" pitchFamily="34" charset="0"/>
              </a:rPr>
              <a:t>: </a:t>
            </a:r>
            <a:r>
              <a:rPr lang="es-ES" sz="2200" dirty="0">
                <a:solidFill>
                  <a:srgbClr val="222C4B"/>
                </a:solidFill>
                <a:latin typeface="Franklin Gothic Book" panose="020B0503020102020204" pitchFamily="34" charset="0"/>
                <a:cs typeface="Arial" panose="020B0604020202020204" pitchFamily="34" charset="0"/>
              </a:rPr>
              <a:t>Alicia White, Clinician 4, OPSC </a:t>
            </a:r>
            <a:endParaRPr lang="en-US" sz="2200" b="1" dirty="0">
              <a:solidFill>
                <a:srgbClr val="222C4B"/>
              </a:solidFill>
              <a:latin typeface="Franklin Gothic Book" panose="020B0503020102020204" pitchFamily="34" charset="0"/>
              <a:cs typeface="Arial" panose="020B0604020202020204" pitchFamily="34" charset="0"/>
            </a:endParaRPr>
          </a:p>
        </p:txBody>
      </p:sp>
    </p:spTree>
    <p:extLst>
      <p:ext uri="{BB962C8B-B14F-4D97-AF65-F5344CB8AC3E}">
        <p14:creationId xmlns:p14="http://schemas.microsoft.com/office/powerpoint/2010/main" val="34443304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5">
            <a:extLst>
              <a:ext uri="{FF2B5EF4-FFF2-40B4-BE49-F238E27FC236}">
                <a16:creationId xmlns:a16="http://schemas.microsoft.com/office/drawing/2014/main" id="{7D4C272F-20C8-4067-8B98-C66F731DE743}"/>
              </a:ext>
            </a:extLst>
          </p:cNvPr>
          <p:cNvSpPr txBox="1">
            <a:spLocks/>
          </p:cNvSpPr>
          <p:nvPr/>
        </p:nvSpPr>
        <p:spPr>
          <a:xfrm>
            <a:off x="1222514" y="1838410"/>
            <a:ext cx="9998480" cy="3438657"/>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50000"/>
              </a:lnSpc>
              <a:buNone/>
            </a:pPr>
            <a:endParaRPr lang="en-US" dirty="0">
              <a:solidFill>
                <a:srgbClr val="222C4B"/>
              </a:solidFill>
              <a:latin typeface="Franklin Gothic Book" panose="020B0503020102020204" pitchFamily="34" charset="0"/>
            </a:endParaRPr>
          </a:p>
        </p:txBody>
      </p:sp>
      <p:sp>
        <p:nvSpPr>
          <p:cNvPr id="3" name="TextBox 2"/>
          <p:cNvSpPr txBox="1"/>
          <p:nvPr/>
        </p:nvSpPr>
        <p:spPr>
          <a:xfrm>
            <a:off x="1489213" y="790250"/>
            <a:ext cx="9213574" cy="584775"/>
          </a:xfrm>
          <a:prstGeom prst="rect">
            <a:avLst/>
          </a:prstGeom>
          <a:noFill/>
        </p:spPr>
        <p:txBody>
          <a:bodyPr wrap="square" rtlCol="0">
            <a:spAutoFit/>
          </a:bodyPr>
          <a:lstStyle/>
          <a:p>
            <a:pPr algn="ctr"/>
            <a:r>
              <a:rPr lang="en-US" sz="3200" dirty="0">
                <a:solidFill>
                  <a:srgbClr val="E47100"/>
                </a:solidFill>
                <a:latin typeface="Franklin Gothic Medium" panose="020B0603020102020204" pitchFamily="34" charset="0"/>
              </a:rPr>
              <a:t>Formal Nurse Leaders </a:t>
            </a:r>
          </a:p>
        </p:txBody>
      </p:sp>
      <p:sp>
        <p:nvSpPr>
          <p:cNvPr id="4" name="Rectangle 3"/>
          <p:cNvSpPr/>
          <p:nvPr/>
        </p:nvSpPr>
        <p:spPr>
          <a:xfrm>
            <a:off x="1222514" y="1838410"/>
            <a:ext cx="10489474" cy="3652282"/>
          </a:xfrm>
          <a:prstGeom prst="rect">
            <a:avLst/>
          </a:prstGeom>
        </p:spPr>
        <p:txBody>
          <a:bodyPr wrap="square">
            <a:spAutoFit/>
          </a:bodyPr>
          <a:lstStyle/>
          <a:p>
            <a:pPr marL="457200" lvl="0" indent="-457200">
              <a:spcBef>
                <a:spcPts val="1000"/>
              </a:spcBef>
            </a:pPr>
            <a:r>
              <a:rPr lang="en-US" sz="2200" b="1" dirty="0">
                <a:solidFill>
                  <a:srgbClr val="002060"/>
                </a:solidFill>
                <a:latin typeface="Franklin Gothic Book" panose="020B0503020102020204" pitchFamily="34" charset="0"/>
              </a:rPr>
              <a:t>Target Audience: </a:t>
            </a:r>
            <a:r>
              <a:rPr lang="en-US" sz="2200" dirty="0">
                <a:solidFill>
                  <a:srgbClr val="002060"/>
                </a:solidFill>
                <a:latin typeface="Franklin Gothic Book" panose="020B0503020102020204" pitchFamily="34" charset="0"/>
              </a:rPr>
              <a:t>Newly transitioned Assistant Nurse Managers and Nurse Managers </a:t>
            </a:r>
          </a:p>
          <a:p>
            <a:pPr marL="457200" lvl="0" indent="-457200">
              <a:spcBef>
                <a:spcPts val="1000"/>
              </a:spcBef>
            </a:pPr>
            <a:r>
              <a:rPr lang="en-US" sz="2200" b="1" dirty="0">
                <a:solidFill>
                  <a:srgbClr val="002060"/>
                </a:solidFill>
                <a:latin typeface="Franklin Gothic Book" panose="020B0503020102020204" pitchFamily="34" charset="0"/>
              </a:rPr>
              <a:t>Purpose: </a:t>
            </a:r>
            <a:r>
              <a:rPr lang="en-US" sz="2200" dirty="0">
                <a:solidFill>
                  <a:srgbClr val="002060"/>
                </a:solidFill>
                <a:latin typeface="Franklin Gothic Book" panose="020B0503020102020204" pitchFamily="34" charset="0"/>
              </a:rPr>
              <a:t>Promotes successful transition to formal leadership role</a:t>
            </a:r>
          </a:p>
          <a:p>
            <a:pPr marL="457200" lvl="0" indent="-457200">
              <a:spcBef>
                <a:spcPts val="1000"/>
              </a:spcBef>
            </a:pPr>
            <a:r>
              <a:rPr lang="en-US" sz="2200" b="1" dirty="0">
                <a:solidFill>
                  <a:srgbClr val="002060"/>
                </a:solidFill>
                <a:latin typeface="Franklin Gothic Book" panose="020B0503020102020204" pitchFamily="34" charset="0"/>
              </a:rPr>
              <a:t>Content</a:t>
            </a:r>
            <a:r>
              <a:rPr lang="en-US" sz="2200" dirty="0">
                <a:solidFill>
                  <a:srgbClr val="002060"/>
                </a:solidFill>
                <a:latin typeface="Franklin Gothic Book" panose="020B0503020102020204" pitchFamily="34" charset="0"/>
              </a:rPr>
              <a:t>: Focuses on increasing confidence in strategic planning, team engagement, professional networking, leader wellbeing, and finance/budget stewardship</a:t>
            </a:r>
          </a:p>
          <a:p>
            <a:pPr marL="457200" lvl="0" indent="-457200">
              <a:spcBef>
                <a:spcPts val="1000"/>
              </a:spcBef>
            </a:pPr>
            <a:r>
              <a:rPr lang="en-US" sz="2200" b="1" dirty="0">
                <a:solidFill>
                  <a:srgbClr val="002060"/>
                </a:solidFill>
                <a:latin typeface="Franklin Gothic Book" panose="020B0503020102020204" pitchFamily="34" charset="0"/>
              </a:rPr>
              <a:t>Structure</a:t>
            </a:r>
            <a:r>
              <a:rPr lang="en-US" sz="2200" dirty="0">
                <a:solidFill>
                  <a:srgbClr val="002060"/>
                </a:solidFill>
                <a:latin typeface="Franklin Gothic Book" panose="020B0503020102020204" pitchFamily="34" charset="0"/>
              </a:rPr>
              <a:t>: Offered twice a year with a 6-month commitment, including two group events and independently scheduled mentee/mentor monthly meetings with tailored content</a:t>
            </a:r>
          </a:p>
          <a:p>
            <a:pPr marL="457200" lvl="0" indent="-457200">
              <a:spcBef>
                <a:spcPts val="1000"/>
              </a:spcBef>
            </a:pPr>
            <a:r>
              <a:rPr lang="en-US" sz="2200" b="1" dirty="0">
                <a:solidFill>
                  <a:srgbClr val="002060"/>
                </a:solidFill>
                <a:latin typeface="Franklin Gothic Book" panose="020B0503020102020204" pitchFamily="34" charset="0"/>
              </a:rPr>
              <a:t>Program Co-Leads</a:t>
            </a:r>
            <a:r>
              <a:rPr lang="en-US" sz="2200" dirty="0">
                <a:solidFill>
                  <a:srgbClr val="002060"/>
                </a:solidFill>
                <a:latin typeface="Franklin Gothic Book" panose="020B0503020102020204" pitchFamily="34" charset="0"/>
              </a:rPr>
              <a:t>: </a:t>
            </a:r>
            <a:r>
              <a:rPr lang="en-US" b="1" dirty="0"/>
              <a:t> </a:t>
            </a:r>
            <a:r>
              <a:rPr lang="en-US" sz="2200" dirty="0">
                <a:solidFill>
                  <a:srgbClr val="002060"/>
                </a:solidFill>
                <a:latin typeface="Franklin Gothic Book" panose="020B0503020102020204" pitchFamily="34" charset="0"/>
              </a:rPr>
              <a:t>Joseph Hulsebusch, Director, Outpatient Surgery Sites &amp; Jeffrey Eavey, Director, </a:t>
            </a:r>
            <a:r>
              <a:rPr lang="en-US" sz="2200" dirty="0" err="1">
                <a:solidFill>
                  <a:srgbClr val="002060"/>
                </a:solidFill>
                <a:latin typeface="Franklin Gothic Book" panose="020B0503020102020204" pitchFamily="34" charset="0"/>
              </a:rPr>
              <a:t>Amulatory</a:t>
            </a:r>
            <a:endParaRPr lang="en-US" sz="2200" dirty="0">
              <a:solidFill>
                <a:srgbClr val="002060"/>
              </a:solidFill>
              <a:latin typeface="Franklin Gothic Book" panose="020B0503020102020204" pitchFamily="34" charset="0"/>
            </a:endParaRPr>
          </a:p>
        </p:txBody>
      </p:sp>
    </p:spTree>
    <p:extLst>
      <p:ext uri="{BB962C8B-B14F-4D97-AF65-F5344CB8AC3E}">
        <p14:creationId xmlns:p14="http://schemas.microsoft.com/office/powerpoint/2010/main" val="2986859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5">
            <a:extLst>
              <a:ext uri="{FF2B5EF4-FFF2-40B4-BE49-F238E27FC236}">
                <a16:creationId xmlns:a16="http://schemas.microsoft.com/office/drawing/2014/main" id="{7D4C272F-20C8-4067-8B98-C66F731DE743}"/>
              </a:ext>
            </a:extLst>
          </p:cNvPr>
          <p:cNvSpPr txBox="1">
            <a:spLocks/>
          </p:cNvSpPr>
          <p:nvPr/>
        </p:nvSpPr>
        <p:spPr>
          <a:xfrm>
            <a:off x="1222514" y="1838410"/>
            <a:ext cx="9998480" cy="3438657"/>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50000"/>
              </a:lnSpc>
              <a:buNone/>
            </a:pPr>
            <a:endParaRPr lang="en-US" dirty="0">
              <a:solidFill>
                <a:srgbClr val="222C4B"/>
              </a:solidFill>
              <a:latin typeface="Franklin Gothic Book" panose="020B0503020102020204" pitchFamily="34" charset="0"/>
            </a:endParaRPr>
          </a:p>
        </p:txBody>
      </p:sp>
      <p:sp>
        <p:nvSpPr>
          <p:cNvPr id="3" name="TextBox 2"/>
          <p:cNvSpPr txBox="1"/>
          <p:nvPr/>
        </p:nvSpPr>
        <p:spPr>
          <a:xfrm>
            <a:off x="1489213" y="655289"/>
            <a:ext cx="9213574" cy="584775"/>
          </a:xfrm>
          <a:prstGeom prst="rect">
            <a:avLst/>
          </a:prstGeom>
          <a:noFill/>
        </p:spPr>
        <p:txBody>
          <a:bodyPr wrap="square" rtlCol="0">
            <a:spAutoFit/>
          </a:bodyPr>
          <a:lstStyle/>
          <a:p>
            <a:pPr algn="ctr"/>
            <a:r>
              <a:rPr lang="en-US" sz="3200" dirty="0">
                <a:solidFill>
                  <a:srgbClr val="E47100"/>
                </a:solidFill>
                <a:latin typeface="Franklin Gothic Demi" panose="020B0703020102020204" pitchFamily="34" charset="0"/>
              </a:rPr>
              <a:t>Night Shift Clinical Leaders </a:t>
            </a:r>
          </a:p>
        </p:txBody>
      </p:sp>
      <p:sp>
        <p:nvSpPr>
          <p:cNvPr id="4" name="Rectangle 3"/>
          <p:cNvSpPr/>
          <p:nvPr/>
        </p:nvSpPr>
        <p:spPr>
          <a:xfrm>
            <a:off x="971006" y="1473302"/>
            <a:ext cx="10934518" cy="4329390"/>
          </a:xfrm>
          <a:prstGeom prst="rect">
            <a:avLst/>
          </a:prstGeom>
        </p:spPr>
        <p:txBody>
          <a:bodyPr wrap="square">
            <a:spAutoFit/>
          </a:bodyPr>
          <a:lstStyle/>
          <a:p>
            <a:pPr marL="457200" lvl="0" indent="-457200">
              <a:spcBef>
                <a:spcPts val="1000"/>
              </a:spcBef>
            </a:pPr>
            <a:r>
              <a:rPr lang="en-US" sz="2200" b="1" dirty="0">
                <a:solidFill>
                  <a:srgbClr val="002060"/>
                </a:solidFill>
                <a:latin typeface="Franklin Gothic Book" panose="020B0503020102020204" pitchFamily="34" charset="0"/>
                <a:cs typeface="Arial" panose="020B0604020202020204" pitchFamily="34" charset="0"/>
              </a:rPr>
              <a:t>Target Audience: </a:t>
            </a:r>
            <a:r>
              <a:rPr lang="en-US" sz="2200" dirty="0">
                <a:solidFill>
                  <a:srgbClr val="002060"/>
                </a:solidFill>
                <a:latin typeface="Franklin Gothic Book" panose="020B0503020102020204" pitchFamily="34" charset="0"/>
                <a:cs typeface="Arial" panose="020B0604020202020204" pitchFamily="34" charset="0"/>
              </a:rPr>
              <a:t>Nocturnal</a:t>
            </a:r>
            <a:r>
              <a:rPr lang="en-US" sz="2200" b="1" dirty="0">
                <a:solidFill>
                  <a:srgbClr val="002060"/>
                </a:solidFill>
                <a:latin typeface="Franklin Gothic Book" panose="020B0503020102020204" pitchFamily="34" charset="0"/>
                <a:cs typeface="Arial" panose="020B0604020202020204" pitchFamily="34" charset="0"/>
              </a:rPr>
              <a:t> </a:t>
            </a:r>
            <a:r>
              <a:rPr lang="en-US" sz="2200" dirty="0">
                <a:solidFill>
                  <a:srgbClr val="002060"/>
                </a:solidFill>
                <a:latin typeface="Franklin Gothic Book" panose="020B0503020102020204" pitchFamily="34" charset="0"/>
              </a:rPr>
              <a:t>nurses (full time or rotating) seeking to grow in their leadership skills and confidence, focus on their career development, and promote involvement in professional governance </a:t>
            </a:r>
          </a:p>
          <a:p>
            <a:pPr marL="457200" lvl="0" indent="-457200">
              <a:spcBef>
                <a:spcPts val="1000"/>
              </a:spcBef>
            </a:pPr>
            <a:r>
              <a:rPr lang="en-US" sz="2200" b="1" dirty="0">
                <a:solidFill>
                  <a:srgbClr val="002060"/>
                </a:solidFill>
                <a:latin typeface="Franklin Gothic Book" panose="020B0503020102020204" pitchFamily="34" charset="0"/>
                <a:cs typeface="Arial" panose="020B0604020202020204" pitchFamily="34" charset="0"/>
              </a:rPr>
              <a:t>Purpose: </a:t>
            </a:r>
            <a:r>
              <a:rPr lang="en-US" sz="2200" dirty="0">
                <a:solidFill>
                  <a:srgbClr val="002060"/>
                </a:solidFill>
                <a:latin typeface="Franklin Gothic Book" panose="020B0503020102020204" pitchFamily="34" charset="0"/>
              </a:rPr>
              <a:t>Increase networking, engagement, and professional advancement for night shift nurses</a:t>
            </a:r>
          </a:p>
          <a:p>
            <a:pPr marL="457200" lvl="0" indent="-457200">
              <a:spcBef>
                <a:spcPts val="1000"/>
              </a:spcBef>
            </a:pPr>
            <a:r>
              <a:rPr lang="en-US" sz="2200" b="1" dirty="0">
                <a:solidFill>
                  <a:srgbClr val="002060"/>
                </a:solidFill>
                <a:latin typeface="Franklin Gothic Book" panose="020B0503020102020204" pitchFamily="34" charset="0"/>
              </a:rPr>
              <a:t>Content</a:t>
            </a:r>
            <a:r>
              <a:rPr lang="en-US" sz="2200" dirty="0">
                <a:solidFill>
                  <a:srgbClr val="002060"/>
                </a:solidFill>
                <a:latin typeface="Franklin Gothic Book" panose="020B0503020102020204" pitchFamily="34" charset="0"/>
              </a:rPr>
              <a:t>: Focuses on professional development, work/life balance, engagement, career ladder advancement, and networking with other formal and informal leaders while navigating the professional challenges of night shift work environment</a:t>
            </a:r>
          </a:p>
          <a:p>
            <a:pPr marL="457200" lvl="0" indent="-457200">
              <a:spcBef>
                <a:spcPts val="1000"/>
              </a:spcBef>
            </a:pPr>
            <a:r>
              <a:rPr lang="en-US" sz="2200" b="1" dirty="0">
                <a:solidFill>
                  <a:srgbClr val="002060"/>
                </a:solidFill>
                <a:latin typeface="Franklin Gothic Book" panose="020B0503020102020204" pitchFamily="34" charset="0"/>
              </a:rPr>
              <a:t>Structure: </a:t>
            </a:r>
            <a:r>
              <a:rPr lang="en-US" sz="2200" dirty="0">
                <a:solidFill>
                  <a:srgbClr val="002060"/>
                </a:solidFill>
                <a:latin typeface="Franklin Gothic Book" panose="020B0503020102020204" pitchFamily="34" charset="0"/>
              </a:rPr>
              <a:t> Offered twice a year with a 6-month commitment, including two group events and independently scheduled mentee/mentor monthly meetings with tailored content</a:t>
            </a:r>
          </a:p>
          <a:p>
            <a:pPr marL="457200" lvl="0" indent="-457200">
              <a:spcBef>
                <a:spcPts val="1000"/>
              </a:spcBef>
            </a:pPr>
            <a:r>
              <a:rPr lang="en-US" sz="2200" b="1" dirty="0">
                <a:solidFill>
                  <a:srgbClr val="002060"/>
                </a:solidFill>
                <a:latin typeface="Franklin Gothic Book" panose="020B0503020102020204" pitchFamily="34" charset="0"/>
              </a:rPr>
              <a:t>Program Lead: </a:t>
            </a:r>
            <a:r>
              <a:rPr lang="en-US" sz="2200" dirty="0">
                <a:solidFill>
                  <a:srgbClr val="002060"/>
                </a:solidFill>
                <a:latin typeface="Franklin Gothic Book" panose="020B0503020102020204" pitchFamily="34" charset="0"/>
              </a:rPr>
              <a:t>Luella Glanzer, NPG Clinical Leader</a:t>
            </a:r>
            <a:endParaRPr lang="en-US" sz="2200" b="1" dirty="0">
              <a:solidFill>
                <a:srgbClr val="002060"/>
              </a:solidFill>
              <a:latin typeface="Franklin Gothic Book" panose="020B0503020102020204" pitchFamily="34" charset="0"/>
              <a:cs typeface="Arial" panose="020B0604020202020204" pitchFamily="34" charset="0"/>
            </a:endParaRPr>
          </a:p>
        </p:txBody>
      </p:sp>
    </p:spTree>
    <p:extLst>
      <p:ext uri="{BB962C8B-B14F-4D97-AF65-F5344CB8AC3E}">
        <p14:creationId xmlns:p14="http://schemas.microsoft.com/office/powerpoint/2010/main" val="2543003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5">
            <a:extLst>
              <a:ext uri="{FF2B5EF4-FFF2-40B4-BE49-F238E27FC236}">
                <a16:creationId xmlns:a16="http://schemas.microsoft.com/office/drawing/2014/main" id="{7D4C272F-20C8-4067-8B98-C66F731DE743}"/>
              </a:ext>
            </a:extLst>
          </p:cNvPr>
          <p:cNvSpPr txBox="1">
            <a:spLocks/>
          </p:cNvSpPr>
          <p:nvPr/>
        </p:nvSpPr>
        <p:spPr>
          <a:xfrm>
            <a:off x="1222514" y="1838410"/>
            <a:ext cx="9998480" cy="3438657"/>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50000"/>
              </a:lnSpc>
              <a:buNone/>
            </a:pPr>
            <a:endParaRPr lang="en-US" dirty="0">
              <a:solidFill>
                <a:srgbClr val="222C4B"/>
              </a:solidFill>
              <a:latin typeface="Franklin Gothic Book" panose="020B0503020102020204" pitchFamily="34" charset="0"/>
            </a:endParaRPr>
          </a:p>
        </p:txBody>
      </p:sp>
      <p:sp>
        <p:nvSpPr>
          <p:cNvPr id="3" name="TextBox 2"/>
          <p:cNvSpPr txBox="1"/>
          <p:nvPr/>
        </p:nvSpPr>
        <p:spPr>
          <a:xfrm>
            <a:off x="1489213" y="789656"/>
            <a:ext cx="9213574" cy="584775"/>
          </a:xfrm>
          <a:prstGeom prst="rect">
            <a:avLst/>
          </a:prstGeom>
          <a:noFill/>
        </p:spPr>
        <p:txBody>
          <a:bodyPr wrap="square" rtlCol="0">
            <a:spAutoFit/>
          </a:bodyPr>
          <a:lstStyle/>
          <a:p>
            <a:pPr algn="ctr"/>
            <a:r>
              <a:rPr lang="en-US" sz="3200" dirty="0">
                <a:solidFill>
                  <a:srgbClr val="E47100"/>
                </a:solidFill>
                <a:latin typeface="Franklin Gothic Demi" panose="020B0703020102020204" pitchFamily="34" charset="0"/>
              </a:rPr>
              <a:t>RN Degrees Students</a:t>
            </a:r>
          </a:p>
        </p:txBody>
      </p:sp>
      <p:sp>
        <p:nvSpPr>
          <p:cNvPr id="4" name="Rectangle 3"/>
          <p:cNvSpPr/>
          <p:nvPr/>
        </p:nvSpPr>
        <p:spPr>
          <a:xfrm>
            <a:off x="1222514" y="1580933"/>
            <a:ext cx="10489474" cy="4160113"/>
          </a:xfrm>
          <a:prstGeom prst="rect">
            <a:avLst/>
          </a:prstGeom>
        </p:spPr>
        <p:txBody>
          <a:bodyPr wrap="square">
            <a:spAutoFit/>
          </a:bodyPr>
          <a:lstStyle/>
          <a:p>
            <a:pPr marL="457200" lvl="0" indent="-457200"/>
            <a:r>
              <a:rPr lang="en-US" sz="2200" b="1" dirty="0">
                <a:solidFill>
                  <a:srgbClr val="222C4B"/>
                </a:solidFill>
                <a:latin typeface="Franklin Gothic Book" panose="020B0503020102020204" pitchFamily="34" charset="0"/>
                <a:cs typeface="Arial" panose="020B0604020202020204" pitchFamily="34" charset="0"/>
              </a:rPr>
              <a:t>Target Audience: </a:t>
            </a:r>
            <a:r>
              <a:rPr lang="en-US" sz="2200" dirty="0">
                <a:solidFill>
                  <a:srgbClr val="222C4B"/>
                </a:solidFill>
                <a:latin typeface="Franklin Gothic Book" panose="020B0503020102020204" pitchFamily="34" charset="0"/>
                <a:cs typeface="Arial" panose="020B0604020202020204" pitchFamily="34" charset="0"/>
              </a:rPr>
              <a:t>Team members seeking support while in a Nursing degree program (entry-level to graduate) </a:t>
            </a:r>
          </a:p>
          <a:p>
            <a:pPr marL="457200" lvl="0" indent="-457200">
              <a:lnSpc>
                <a:spcPct val="150000"/>
              </a:lnSpc>
              <a:spcBef>
                <a:spcPts val="1000"/>
              </a:spcBef>
            </a:pPr>
            <a:r>
              <a:rPr lang="en-US" sz="2200" b="1" dirty="0">
                <a:solidFill>
                  <a:srgbClr val="222C4B"/>
                </a:solidFill>
                <a:latin typeface="Franklin Gothic Book" panose="020B0503020102020204" pitchFamily="34" charset="0"/>
                <a:cs typeface="Arial" panose="020B0604020202020204" pitchFamily="34" charset="0"/>
              </a:rPr>
              <a:t>Purpose: </a:t>
            </a:r>
            <a:r>
              <a:rPr lang="en-US" sz="2200" dirty="0">
                <a:solidFill>
                  <a:srgbClr val="222C4B"/>
                </a:solidFill>
                <a:latin typeface="Franklin Gothic Book" panose="020B0503020102020204" pitchFamily="34" charset="0"/>
                <a:cs typeface="Arial" panose="020B0604020202020204" pitchFamily="34" charset="0"/>
              </a:rPr>
              <a:t>Successful completion of a nursing degree program </a:t>
            </a:r>
          </a:p>
          <a:p>
            <a:pPr marL="457200" lvl="0" indent="-457200">
              <a:spcBef>
                <a:spcPts val="1000"/>
              </a:spcBef>
            </a:pPr>
            <a:r>
              <a:rPr lang="en-US" sz="2200" b="1" dirty="0">
                <a:solidFill>
                  <a:srgbClr val="222C4B"/>
                </a:solidFill>
                <a:latin typeface="Franklin Gothic Book" panose="020B0503020102020204" pitchFamily="34" charset="0"/>
                <a:cs typeface="Arial" panose="020B0604020202020204" pitchFamily="34" charset="0"/>
              </a:rPr>
              <a:t>Content</a:t>
            </a:r>
            <a:r>
              <a:rPr lang="en-US" sz="2200" dirty="0">
                <a:solidFill>
                  <a:srgbClr val="222C4B"/>
                </a:solidFill>
                <a:latin typeface="Franklin Gothic Book" panose="020B0503020102020204" pitchFamily="34" charset="0"/>
                <a:cs typeface="Arial" panose="020B0604020202020204" pitchFamily="34" charset="0"/>
              </a:rPr>
              <a:t>: Focus on stress management, confidence building, finding value in the journey, work/life management, and strategies to overcome academic and professional barriers</a:t>
            </a:r>
          </a:p>
          <a:p>
            <a:pPr marL="457200" lvl="0" indent="-457200">
              <a:spcBef>
                <a:spcPts val="1000"/>
              </a:spcBef>
            </a:pPr>
            <a:r>
              <a:rPr lang="en-US" sz="2200" b="1" dirty="0">
                <a:solidFill>
                  <a:srgbClr val="222C4B"/>
                </a:solidFill>
                <a:latin typeface="Franklin Gothic Book" panose="020B0503020102020204" pitchFamily="34" charset="0"/>
                <a:cs typeface="Arial" panose="020B0604020202020204" pitchFamily="34" charset="0"/>
              </a:rPr>
              <a:t>Structure: </a:t>
            </a:r>
            <a:r>
              <a:rPr lang="en-US" sz="2200" dirty="0">
                <a:solidFill>
                  <a:srgbClr val="222C4B"/>
                </a:solidFill>
                <a:latin typeface="Franklin Gothic Book" panose="020B0503020102020204" pitchFamily="34" charset="0"/>
                <a:cs typeface="Arial" panose="020B0604020202020204" pitchFamily="34" charset="0"/>
              </a:rPr>
              <a:t>Offered twice a year with a 6-month commitment, including two group events and independently scheduled mentee/mentor monthly meetings with tailored content</a:t>
            </a:r>
          </a:p>
          <a:p>
            <a:pPr marL="457200" lvl="0" indent="-457200">
              <a:spcBef>
                <a:spcPts val="1000"/>
              </a:spcBef>
            </a:pPr>
            <a:r>
              <a:rPr lang="en-US" sz="2200" b="1" dirty="0">
                <a:solidFill>
                  <a:srgbClr val="222C4B"/>
                </a:solidFill>
                <a:latin typeface="Franklin Gothic Book" panose="020B0503020102020204" pitchFamily="34" charset="0"/>
                <a:cs typeface="Arial" panose="020B0604020202020204" pitchFamily="34" charset="0"/>
              </a:rPr>
              <a:t>Program Co-Leads</a:t>
            </a:r>
            <a:r>
              <a:rPr lang="en-US" sz="2200" dirty="0">
                <a:solidFill>
                  <a:srgbClr val="222C4B"/>
                </a:solidFill>
                <a:latin typeface="Franklin Gothic Book" panose="020B0503020102020204" pitchFamily="34" charset="0"/>
                <a:cs typeface="Arial" panose="020B0604020202020204" pitchFamily="34" charset="0"/>
              </a:rPr>
              <a:t>: Bea Croswell, CN 3, OPSC and Beth Frackleton, CN 4, </a:t>
            </a:r>
            <a:r>
              <a:rPr lang="en-US" sz="2200" dirty="0" err="1">
                <a:solidFill>
                  <a:srgbClr val="222C4B"/>
                </a:solidFill>
                <a:latin typeface="Franklin Gothic Book" panose="020B0503020102020204" pitchFamily="34" charset="0"/>
                <a:cs typeface="Arial" panose="020B0604020202020204" pitchFamily="34" charset="0"/>
              </a:rPr>
              <a:t>WorkMed</a:t>
            </a:r>
            <a:endParaRPr lang="en-US" sz="2200" b="1" dirty="0">
              <a:solidFill>
                <a:srgbClr val="222C4B"/>
              </a:solidFill>
              <a:latin typeface="Franklin Gothic Book" panose="020B0503020102020204" pitchFamily="34" charset="0"/>
              <a:cs typeface="Arial" panose="020B0604020202020204" pitchFamily="34" charset="0"/>
            </a:endParaRPr>
          </a:p>
        </p:txBody>
      </p:sp>
    </p:spTree>
    <p:extLst>
      <p:ext uri="{BB962C8B-B14F-4D97-AF65-F5344CB8AC3E}">
        <p14:creationId xmlns:p14="http://schemas.microsoft.com/office/powerpoint/2010/main" val="4192827511"/>
      </p:ext>
    </p:extLst>
  </p:cSld>
  <p:clrMapOvr>
    <a:masterClrMapping/>
  </p:clrMapOvr>
</p:sld>
</file>

<file path=ppt/theme/theme1.xml><?xml version="1.0" encoding="utf-8"?>
<a:theme xmlns:a="http://schemas.openxmlformats.org/drawingml/2006/main" name="Design A-Blue-orange-torqouise">
  <a:themeElements>
    <a:clrScheme name="UVA-Blue-Orange-Cyan">
      <a:dk1>
        <a:srgbClr val="000000"/>
      </a:dk1>
      <a:lt1>
        <a:srgbClr val="FFFFFF"/>
      </a:lt1>
      <a:dk2>
        <a:srgbClr val="222E4A"/>
      </a:dk2>
      <a:lt2>
        <a:srgbClr val="FFFFFF"/>
      </a:lt2>
      <a:accent1>
        <a:srgbClr val="E57102"/>
      </a:accent1>
      <a:accent2>
        <a:srgbClr val="222E4A"/>
      </a:accent2>
      <a:accent3>
        <a:srgbClr val="029FDF"/>
      </a:accent3>
      <a:accent4>
        <a:srgbClr val="40B8E7"/>
      </a:accent4>
      <a:accent5>
        <a:srgbClr val="7ECEEF"/>
      </a:accent5>
      <a:accent6>
        <a:srgbClr val="C0E7F7"/>
      </a:accent6>
      <a:hlink>
        <a:srgbClr val="0563C1"/>
      </a:hlink>
      <a:folHlink>
        <a:srgbClr val="0263C1"/>
      </a:folHlink>
    </a:clrScheme>
    <a:fontScheme name="UVA Franklin">
      <a:majorFont>
        <a:latin typeface="Franklin Gothic Medium"/>
        <a:ea typeface=""/>
        <a:cs typeface=""/>
      </a:majorFont>
      <a:minorFont>
        <a:latin typeface="Franklin Gothic Book"/>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esign A in Blue- Orange- Cyan" id="{359B341E-50F8-424F-AB0D-69A58BEBFF21}" vid="{1CF8BDD8-6135-4E4B-AC38-08FE3CD7A1B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Design A-Blue-orange-torqouise</Template>
  <TotalTime>129</TotalTime>
  <Words>2494</Words>
  <Application>Microsoft Office PowerPoint</Application>
  <PresentationFormat>Widescreen</PresentationFormat>
  <Paragraphs>186</Paragraphs>
  <Slides>17</Slides>
  <Notes>16</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17</vt:i4>
      </vt:variant>
    </vt:vector>
  </HeadingPairs>
  <TitlesOfParts>
    <vt:vector size="25" baseType="lpstr">
      <vt:lpstr>Apple Symbols</vt:lpstr>
      <vt:lpstr>Arial</vt:lpstr>
      <vt:lpstr>Calibri</vt:lpstr>
      <vt:lpstr>Franklin Gothic Book</vt:lpstr>
      <vt:lpstr>Franklin Gothic Demi</vt:lpstr>
      <vt:lpstr>Franklin Gothic Medium</vt:lpstr>
      <vt:lpstr>Wingdings</vt:lpstr>
      <vt:lpstr>Design A-Blue-orange-torqouise</vt:lpstr>
      <vt:lpstr>Mentorship Programs for UVA Nurses </vt:lpstr>
      <vt:lpstr>What are the 7 RN Mentorship Programs available?</vt:lpstr>
      <vt:lpstr>Benefits of Participating in a Mentorship Program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Test Presentation Title Goes Here</dc:title>
  <dc:creator>Headley, Jake *HS</dc:creator>
  <cp:lastModifiedBy>Glanzer, Luella *HS</cp:lastModifiedBy>
  <cp:revision>8</cp:revision>
  <dcterms:created xsi:type="dcterms:W3CDTF">2023-05-23T13:04:07Z</dcterms:created>
  <dcterms:modified xsi:type="dcterms:W3CDTF">2025-10-01T17:17:23Z</dcterms:modified>
</cp:coreProperties>
</file>