
<file path=[Content_Types].xml><?xml version="1.0" encoding="utf-8"?>
<Types xmlns="http://schemas.openxmlformats.org/package/2006/content-types"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15"/>
  </p:notesMasterIdLst>
  <p:sldIdLst>
    <p:sldId id="309" r:id="rId2"/>
    <p:sldId id="310" r:id="rId3"/>
    <p:sldId id="290" r:id="rId4"/>
    <p:sldId id="292" r:id="rId5"/>
    <p:sldId id="295" r:id="rId6"/>
    <p:sldId id="305" r:id="rId7"/>
    <p:sldId id="297" r:id="rId8"/>
    <p:sldId id="311" r:id="rId9"/>
    <p:sldId id="316" r:id="rId10"/>
    <p:sldId id="313" r:id="rId11"/>
    <p:sldId id="312" r:id="rId12"/>
    <p:sldId id="302" r:id="rId13"/>
    <p:sldId id="318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32D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369" autoAdjust="0"/>
    <p:restoredTop sz="91656" autoAdjust="0"/>
  </p:normalViewPr>
  <p:slideViewPr>
    <p:cSldViewPr snapToGrid="0">
      <p:cViewPr varScale="1">
        <p:scale>
          <a:sx n="106" d="100"/>
          <a:sy n="106" d="100"/>
        </p:scale>
        <p:origin x="42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E0DB47-8FFD-4F5D-8591-3123EFFE1C6B}" type="datetimeFigureOut">
              <a:rPr lang="en-US" smtClean="0"/>
              <a:t>11/5/2024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1EE516-CB9F-4BD4-994C-BB5466A361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1218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8B39CD-7AFF-483F-B93C-4D86E5F2748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6203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1EE516-CB9F-4BD4-994C-BB5466A361C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2372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Professional Practice Models</a:t>
            </a:r>
            <a:r>
              <a:rPr lang="en-US" baseline="0" dirty="0"/>
              <a:t> </a:t>
            </a:r>
            <a:r>
              <a:rPr lang="en-US" dirty="0"/>
              <a:t>provide a </a:t>
            </a:r>
            <a:r>
              <a:rPr lang="en-US" b="1" dirty="0"/>
              <a:t>visual representation of nursing’s contribution </a:t>
            </a:r>
            <a:r>
              <a:rPr lang="en-US" dirty="0"/>
              <a:t>in an organization. The model</a:t>
            </a:r>
          </a:p>
          <a:p>
            <a:r>
              <a:rPr lang="en-US" dirty="0"/>
              <a:t>includes values and goals that define the professional nursing identity. </a:t>
            </a:r>
          </a:p>
          <a:p>
            <a:r>
              <a:rPr lang="en-US" dirty="0"/>
              <a:t>The model captures</a:t>
            </a:r>
          </a:p>
          <a:p>
            <a:r>
              <a:rPr lang="en-US" dirty="0"/>
              <a:t>the professional elements and relationships that define the </a:t>
            </a:r>
            <a:r>
              <a:rPr lang="en-US" b="1" dirty="0"/>
              <a:t>complex role of the nurse.</a:t>
            </a:r>
          </a:p>
          <a:p>
            <a:r>
              <a:rPr lang="en-US" b="0" i="0" dirty="0"/>
              <a:t>It</a:t>
            </a:r>
            <a:r>
              <a:rPr lang="en-US" b="0" i="0" baseline="0" dirty="0"/>
              <a:t> highlights the work of UVA Nurses in all our unique practice settings.</a:t>
            </a:r>
            <a:endParaRPr lang="en-US" b="0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1EE516-CB9F-4BD4-994C-BB5466A361C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7930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Additional</a:t>
            </a:r>
            <a:r>
              <a:rPr lang="en-US" baseline="0" dirty="0"/>
              <a:t> instructions provided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1EE516-CB9F-4BD4-994C-BB5466A361C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3957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1EE516-CB9F-4BD4-994C-BB5466A361C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4106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Website</a:t>
            </a:r>
            <a:r>
              <a:rPr lang="en-US" dirty="0"/>
              <a:t>: https://uvanpgo.org/intranet/professional-development-continuing-education/peer-review-resources1/peer-review-resources/</a:t>
            </a:r>
          </a:p>
          <a:p>
            <a:r>
              <a:rPr lang="en-US" b="1" dirty="0"/>
              <a:t>Flyer</a:t>
            </a:r>
            <a:r>
              <a:rPr lang="en-US" baseline="0" dirty="0"/>
              <a:t>:  https://uvanpgo.org/intranet/professional-development-continuing-education/peer-review-resources1/peer-review-resources/peer-review-timeline-and-steps/rn-peer-review-flier-fy24/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1EE516-CB9F-4BD4-994C-BB5466A361C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80560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art Slide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phic 12">
            <a:extLst>
              <a:ext uri="{FF2B5EF4-FFF2-40B4-BE49-F238E27FC236}">
                <a16:creationId xmlns:a16="http://schemas.microsoft.com/office/drawing/2014/main" id="{BFD443E8-3D25-F1C1-EB61-D861DD366C0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663940" y="1085372"/>
            <a:ext cx="2440596" cy="613862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5C32AC36-C786-9DFA-8F47-836C13CDCC3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0943" y="4262182"/>
            <a:ext cx="7270744" cy="481074"/>
          </a:xfrm>
        </p:spPr>
        <p:txBody>
          <a:bodyPr>
            <a:noAutofit/>
          </a:bodyPr>
          <a:lstStyle>
            <a:lvl1pPr marL="0" indent="0" algn="l">
              <a:lnSpc>
                <a:spcPts val="3600"/>
              </a:lnSpc>
              <a:buNone/>
              <a:defRPr sz="32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A79E271-928F-15CD-4895-1399C9F9D4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65893" y="1899821"/>
            <a:ext cx="7270744" cy="2037810"/>
          </a:xfrm>
        </p:spPr>
        <p:txBody>
          <a:bodyPr anchor="t" anchorCtr="0">
            <a:noAutofit/>
          </a:bodyPr>
          <a:lstStyle>
            <a:lvl1pPr algn="l">
              <a:lnSpc>
                <a:spcPts val="7300"/>
              </a:lnSpc>
              <a:defRPr sz="7000" baseline="0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6C6A610-EA2C-373D-CFD9-5D92558EF53C}"/>
              </a:ext>
            </a:extLst>
          </p:cNvPr>
          <p:cNvSpPr/>
          <p:nvPr/>
        </p:nvSpPr>
        <p:spPr>
          <a:xfrm>
            <a:off x="808051" y="1308410"/>
            <a:ext cx="1177383" cy="15611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D0707A5-B842-3E94-72D0-DED8A701A26A}"/>
              </a:ext>
            </a:extLst>
          </p:cNvPr>
          <p:cNvSpPr/>
          <p:nvPr/>
        </p:nvSpPr>
        <p:spPr>
          <a:xfrm>
            <a:off x="8572500" y="0"/>
            <a:ext cx="3619500" cy="49065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4763B1C-C68B-1CC2-752F-0D0EC57F2605}"/>
              </a:ext>
            </a:extLst>
          </p:cNvPr>
          <p:cNvSpPr/>
          <p:nvPr/>
        </p:nvSpPr>
        <p:spPr>
          <a:xfrm>
            <a:off x="8572500" y="2276706"/>
            <a:ext cx="3619500" cy="38638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1823D9F-878A-40DA-6963-A25CFDF0D3F0}"/>
              </a:ext>
            </a:extLst>
          </p:cNvPr>
          <p:cNvSpPr/>
          <p:nvPr/>
        </p:nvSpPr>
        <p:spPr>
          <a:xfrm>
            <a:off x="8572500" y="6140606"/>
            <a:ext cx="3619500" cy="58086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C7DD633-8515-E75A-B8C3-519101EC25B9}"/>
              </a:ext>
            </a:extLst>
          </p:cNvPr>
          <p:cNvSpPr/>
          <p:nvPr/>
        </p:nvSpPr>
        <p:spPr>
          <a:xfrm>
            <a:off x="8572500" y="6721473"/>
            <a:ext cx="3619500" cy="13652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Date Placeholder 26">
            <a:extLst>
              <a:ext uri="{FF2B5EF4-FFF2-40B4-BE49-F238E27FC236}">
                <a16:creationId xmlns:a16="http://schemas.microsoft.com/office/drawing/2014/main" id="{27EB7FA2-30D1-0AB1-6FCE-E66967BC3C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707BB-F259-4D83-839F-2ABE0F4A8C61}" type="datetimeFigureOut">
              <a:rPr lang="en-US" smtClean="0"/>
              <a:t>11/5/2024</a:t>
            </a:fld>
            <a:endParaRPr lang="en-US"/>
          </a:p>
        </p:txBody>
      </p:sp>
      <p:sp>
        <p:nvSpPr>
          <p:cNvPr id="28" name="Footer Placeholder 27">
            <a:extLst>
              <a:ext uri="{FF2B5EF4-FFF2-40B4-BE49-F238E27FC236}">
                <a16:creationId xmlns:a16="http://schemas.microsoft.com/office/drawing/2014/main" id="{F42636D6-1BFB-2FBF-3C1D-ECB34DD021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9" name="Slide Number Placeholder 28">
            <a:extLst>
              <a:ext uri="{FF2B5EF4-FFF2-40B4-BE49-F238E27FC236}">
                <a16:creationId xmlns:a16="http://schemas.microsoft.com/office/drawing/2014/main" id="{F15B5E49-AFA8-B81B-A7B3-C9C70AF6C2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6C538-CC72-4FB8-85E1-4D3EC643CF88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A green and black sign with white text&#10;&#10;Description automatically generated with low confidence">
            <a:extLst>
              <a:ext uri="{FF2B5EF4-FFF2-40B4-BE49-F238E27FC236}">
                <a16:creationId xmlns:a16="http://schemas.microsoft.com/office/drawing/2014/main" id="{39F7BEC2-7A11-3646-7938-FC630A0F0CD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560" y="1084355"/>
            <a:ext cx="745926" cy="597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243494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orient="horz" pos="2352">
          <p15:clr>
            <a:srgbClr val="FBAE40"/>
          </p15:clr>
        </p15:guide>
        <p15:guide id="7" orient="horz" pos="2808">
          <p15:clr>
            <a:srgbClr val="FBAE40"/>
          </p15:clr>
        </p15:guide>
        <p15:guide id="13">
          <p15:clr>
            <a:srgbClr val="FBAE40"/>
          </p15:clr>
        </p15:guide>
        <p15:guide id="14" pos="7680">
          <p15:clr>
            <a:srgbClr val="FBAE40"/>
          </p15:clr>
        </p15:guide>
        <p15:guide id="15" pos="540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ation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2A5B49E-E5F9-FA2F-C02A-B61A20453106}"/>
              </a:ext>
            </a:extLst>
          </p:cNvPr>
          <p:cNvSpPr/>
          <p:nvPr/>
        </p:nvSpPr>
        <p:spPr>
          <a:xfrm>
            <a:off x="0" y="0"/>
            <a:ext cx="800100" cy="40740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1A0B3FE-8AAD-BF30-8FD2-0754DA6931EA}"/>
              </a:ext>
            </a:extLst>
          </p:cNvPr>
          <p:cNvSpPr/>
          <p:nvPr/>
        </p:nvSpPr>
        <p:spPr>
          <a:xfrm>
            <a:off x="0" y="407405"/>
            <a:ext cx="800100" cy="572551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FF3E31D-07D4-CEDE-63CF-54435160562B}"/>
              </a:ext>
            </a:extLst>
          </p:cNvPr>
          <p:cNvSpPr/>
          <p:nvPr/>
        </p:nvSpPr>
        <p:spPr>
          <a:xfrm>
            <a:off x="0" y="6132920"/>
            <a:ext cx="800100" cy="58086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733B7FE-6977-392D-45FB-1B50BA99EE9F}"/>
              </a:ext>
            </a:extLst>
          </p:cNvPr>
          <p:cNvSpPr/>
          <p:nvPr/>
        </p:nvSpPr>
        <p:spPr>
          <a:xfrm>
            <a:off x="0" y="6713789"/>
            <a:ext cx="800100" cy="14421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Date Placeholder 15">
            <a:extLst>
              <a:ext uri="{FF2B5EF4-FFF2-40B4-BE49-F238E27FC236}">
                <a16:creationId xmlns:a16="http://schemas.microsoft.com/office/drawing/2014/main" id="{A96F7307-7862-C9B7-B016-3E11F040B4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707BB-F259-4D83-839F-2ABE0F4A8C61}" type="datetimeFigureOut">
              <a:rPr lang="en-US" smtClean="0"/>
              <a:t>11/5/2024</a:t>
            </a:fld>
            <a:endParaRPr lang="en-US"/>
          </a:p>
        </p:txBody>
      </p:sp>
      <p:sp>
        <p:nvSpPr>
          <p:cNvPr id="17" name="Footer Placeholder 16">
            <a:extLst>
              <a:ext uri="{FF2B5EF4-FFF2-40B4-BE49-F238E27FC236}">
                <a16:creationId xmlns:a16="http://schemas.microsoft.com/office/drawing/2014/main" id="{E185FE7C-2AD4-E197-B71B-1B014594B5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FE2391B9-7AB5-56DF-AFC8-DAC6F96491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6C538-CC72-4FB8-85E1-4D3EC643CF88}" type="slidenum">
              <a:rPr lang="en-US" smtClean="0"/>
              <a:t>‹#›</a:t>
            </a:fld>
            <a:endParaRPr lang="en-US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74BDF5DE-DB65-8D90-7C62-333A96BB7A7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6199" t="5483" r="49060" b="67217"/>
          <a:stretch/>
        </p:blipFill>
        <p:spPr>
          <a:xfrm>
            <a:off x="1375576" y="407406"/>
            <a:ext cx="1105232" cy="872754"/>
          </a:xfrm>
          <a:prstGeom prst="rect">
            <a:avLst/>
          </a:pr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534FFF5-3AD4-029C-B231-EE279758D96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490318" y="1972475"/>
            <a:ext cx="9641179" cy="2267016"/>
          </a:xfrm>
        </p:spPr>
        <p:txBody>
          <a:bodyPr anchor="t" anchorCtr="0"/>
          <a:lstStyle>
            <a:lvl1pPr marL="0" indent="0">
              <a:lnSpc>
                <a:spcPts val="5500"/>
              </a:lnSpc>
              <a:buFontTx/>
              <a:buNone/>
              <a:defRPr sz="5000" baseline="0">
                <a:solidFill>
                  <a:schemeClr val="tx2"/>
                </a:solidFill>
              </a:defRPr>
            </a:lvl1pPr>
            <a:lvl2pPr marL="228600" indent="0">
              <a:buFontTx/>
              <a:buNone/>
              <a:defRPr sz="5000" baseline="0">
                <a:solidFill>
                  <a:schemeClr val="tx2"/>
                </a:solidFill>
              </a:defRPr>
            </a:lvl2pPr>
            <a:lvl3pPr marL="228600" indent="0">
              <a:buFontTx/>
              <a:buNone/>
              <a:defRPr sz="5000" baseline="0">
                <a:solidFill>
                  <a:schemeClr val="tx2"/>
                </a:solidFill>
              </a:defRPr>
            </a:lvl3pPr>
            <a:lvl4pPr marL="228600" indent="0">
              <a:buFontTx/>
              <a:buNone/>
              <a:defRPr sz="5000" baseline="0">
                <a:solidFill>
                  <a:schemeClr val="tx2"/>
                </a:solidFill>
              </a:defRPr>
            </a:lvl4pPr>
            <a:lvl5pPr marL="228600" indent="0">
              <a:buFontTx/>
              <a:buNone/>
              <a:defRPr sz="50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quote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90C4FC97-A722-D9C3-10A4-8C647DD07C4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861865" y="4478972"/>
            <a:ext cx="3027362" cy="1117600"/>
          </a:xfrm>
        </p:spPr>
        <p:txBody>
          <a:bodyPr/>
          <a:lstStyle>
            <a:lvl1pPr marL="0" indent="0" algn="r">
              <a:buFontTx/>
              <a:buNone/>
              <a:defRPr sz="2400" baseline="0">
                <a:solidFill>
                  <a:schemeClr val="tx2"/>
                </a:solidFill>
              </a:defRPr>
            </a:lvl1pPr>
            <a:lvl2pPr marL="228600" indent="0">
              <a:buFontTx/>
              <a:buNone/>
              <a:defRPr baseline="0">
                <a:solidFill>
                  <a:schemeClr val="tx2"/>
                </a:solidFill>
              </a:defRPr>
            </a:lvl2pPr>
            <a:lvl3pPr marL="228600" indent="0">
              <a:buFontTx/>
              <a:buNone/>
              <a:defRPr baseline="0">
                <a:solidFill>
                  <a:schemeClr val="tx2"/>
                </a:solidFill>
              </a:defRPr>
            </a:lvl3pPr>
            <a:lvl4pPr marL="228600" indent="0">
              <a:buFontTx/>
              <a:buNone/>
              <a:defRPr baseline="0">
                <a:solidFill>
                  <a:schemeClr val="tx2"/>
                </a:solidFill>
              </a:defRPr>
            </a:lvl4pPr>
            <a:lvl5pPr marL="228600" indent="0">
              <a:buFontTx/>
              <a:buNone/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add name</a:t>
            </a:r>
          </a:p>
        </p:txBody>
      </p:sp>
      <p:pic>
        <p:nvPicPr>
          <p:cNvPr id="2" name="Graphic 12">
            <a:extLst>
              <a:ext uri="{FF2B5EF4-FFF2-40B4-BE49-F238E27FC236}">
                <a16:creationId xmlns:a16="http://schemas.microsoft.com/office/drawing/2014/main" id="{9D076BC5-72ED-A6BF-9002-98AB3902A00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696141" y="6184877"/>
            <a:ext cx="2143243" cy="539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60113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d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A85BB161-9511-37BF-CFA5-978A4331C148}"/>
              </a:ext>
            </a:extLst>
          </p:cNvPr>
          <p:cNvSpPr/>
          <p:nvPr/>
        </p:nvSpPr>
        <p:spPr>
          <a:xfrm>
            <a:off x="0" y="0"/>
            <a:ext cx="3604846" cy="139797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C3F0808-42D4-F9CA-8423-F986453CFE20}"/>
              </a:ext>
            </a:extLst>
          </p:cNvPr>
          <p:cNvSpPr/>
          <p:nvPr/>
        </p:nvSpPr>
        <p:spPr>
          <a:xfrm>
            <a:off x="0" y="1397976"/>
            <a:ext cx="3604846" cy="473494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63BA47F-C00E-47CB-49A8-D38CFFD44ABA}"/>
              </a:ext>
            </a:extLst>
          </p:cNvPr>
          <p:cNvSpPr/>
          <p:nvPr/>
        </p:nvSpPr>
        <p:spPr>
          <a:xfrm>
            <a:off x="0" y="6132920"/>
            <a:ext cx="3604846" cy="58086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5E7A0A2-7B63-423C-6F6E-45F5FCD1CCFE}"/>
              </a:ext>
            </a:extLst>
          </p:cNvPr>
          <p:cNvSpPr/>
          <p:nvPr/>
        </p:nvSpPr>
        <p:spPr>
          <a:xfrm>
            <a:off x="0" y="6713789"/>
            <a:ext cx="3604846" cy="14421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487A5D5-C41D-4812-EF47-59722D273E1B}"/>
              </a:ext>
            </a:extLst>
          </p:cNvPr>
          <p:cNvSpPr/>
          <p:nvPr/>
        </p:nvSpPr>
        <p:spPr>
          <a:xfrm>
            <a:off x="11391900" y="0"/>
            <a:ext cx="800100" cy="139797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729D16B-3F8C-BD7E-E229-9B0C0DE5B904}"/>
              </a:ext>
            </a:extLst>
          </p:cNvPr>
          <p:cNvSpPr/>
          <p:nvPr/>
        </p:nvSpPr>
        <p:spPr>
          <a:xfrm>
            <a:off x="11391900" y="1397976"/>
            <a:ext cx="800100" cy="473494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6C2116E-AC6B-7EDF-1EE4-D2F4426702EE}"/>
              </a:ext>
            </a:extLst>
          </p:cNvPr>
          <p:cNvSpPr/>
          <p:nvPr/>
        </p:nvSpPr>
        <p:spPr>
          <a:xfrm>
            <a:off x="11391900" y="6132920"/>
            <a:ext cx="800100" cy="58086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E0A1199-9619-3B7B-BBD1-61DF137F6015}"/>
              </a:ext>
            </a:extLst>
          </p:cNvPr>
          <p:cNvSpPr/>
          <p:nvPr/>
        </p:nvSpPr>
        <p:spPr>
          <a:xfrm>
            <a:off x="11391900" y="6713789"/>
            <a:ext cx="800100" cy="14421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Graphic 12">
            <a:extLst>
              <a:ext uri="{FF2B5EF4-FFF2-40B4-BE49-F238E27FC236}">
                <a16:creationId xmlns:a16="http://schemas.microsoft.com/office/drawing/2014/main" id="{CD9E246B-DD1A-E5A2-3FE7-A5FEA8104EE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36132" y="3053788"/>
            <a:ext cx="2983539" cy="750423"/>
          </a:xfrm>
          <a:prstGeom prst="rect">
            <a:avLst/>
          </a:prstGeom>
        </p:spPr>
      </p:pic>
      <p:pic>
        <p:nvPicPr>
          <p:cNvPr id="4" name="Picture 3" descr="A green and black sign with white text&#10;&#10;Description automatically generated with low confidence">
            <a:extLst>
              <a:ext uri="{FF2B5EF4-FFF2-40B4-BE49-F238E27FC236}">
                <a16:creationId xmlns:a16="http://schemas.microsoft.com/office/drawing/2014/main" id="{6EA55715-3187-059A-A2D3-134781912EA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6772" y="3056184"/>
            <a:ext cx="933717" cy="748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51663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slid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4631687-903D-FA29-CAE3-94E6CFF14B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707BB-F259-4D83-839F-2ABE0F4A8C61}" type="datetimeFigureOut">
              <a:rPr lang="en-US" smtClean="0"/>
              <a:t>11/5/2024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AA5FF12-EABD-8B32-D162-0945BA31F1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F658AD2-E119-966A-628A-0EF6768EE9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6C538-CC72-4FB8-85E1-4D3EC643CF8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5D3B7760-81ED-7206-2D52-1C773DE6223F}"/>
              </a:ext>
            </a:extLst>
          </p:cNvPr>
          <p:cNvSpPr txBox="1">
            <a:spLocks/>
          </p:cNvSpPr>
          <p:nvPr/>
        </p:nvSpPr>
        <p:spPr>
          <a:xfrm>
            <a:off x="1482639" y="3955160"/>
            <a:ext cx="9845550" cy="115826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/>
              <a:t>Click to edit slide title</a:t>
            </a: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18069BA6-7B86-AAF1-0259-0E34177D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82639" y="4987185"/>
            <a:ext cx="6633527" cy="481074"/>
          </a:xfrm>
        </p:spPr>
        <p:txBody>
          <a:bodyPr>
            <a:noAutofit/>
          </a:bodyPr>
          <a:lstStyle>
            <a:lvl1pPr marL="0" indent="0" algn="l">
              <a:buNone/>
              <a:defRPr sz="32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40622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Slid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2DBEC8C-0D20-A268-52DB-BA91537EBC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707BB-F259-4D83-839F-2ABE0F4A8C61}" type="datetimeFigureOut">
              <a:rPr lang="en-US" smtClean="0"/>
              <a:t>11/5/2024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1718F3F-1E39-60B5-3A1F-F9AD912993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959F59-4699-BD10-B5DF-0297C51DD4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6C538-CC72-4FB8-85E1-4D3EC643CF8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71FBE379-707C-15C3-FF7D-C1F6741C7B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001433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ptional Slide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285C15C-4CAA-D237-97EB-3EEEE3356B3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D214B2D-1E10-448B-5C05-81A1249CB8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47C3EC0-5FD1-9189-BD2D-D7E02EDC6D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707BB-F259-4D83-839F-2ABE0F4A8C61}" type="datetimeFigureOut">
              <a:rPr lang="en-US" smtClean="0"/>
              <a:t>11/5/2024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649205E-62D6-55A8-CC8F-CE5BE88732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0113078-502B-0587-8EED-1EE67885A8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6C538-CC72-4FB8-85E1-4D3EC643CF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2704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pter Slide Slide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79E271-928F-15CD-4895-1399C9F9D4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41445" y="1265424"/>
            <a:ext cx="7223161" cy="2788275"/>
          </a:xfrm>
        </p:spPr>
        <p:txBody>
          <a:bodyPr anchor="t" anchorCtr="0">
            <a:noAutofit/>
          </a:bodyPr>
          <a:lstStyle>
            <a:lvl1pPr algn="l">
              <a:lnSpc>
                <a:spcPts val="7000"/>
              </a:lnSpc>
              <a:defRPr sz="7000" baseline="0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585FAA7-2051-0896-BB1B-6A98D09F4D61}"/>
              </a:ext>
            </a:extLst>
          </p:cNvPr>
          <p:cNvSpPr/>
          <p:nvPr/>
        </p:nvSpPr>
        <p:spPr>
          <a:xfrm>
            <a:off x="1600930" y="761905"/>
            <a:ext cx="1261769" cy="17477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2A5B49E-E5F9-FA2F-C02A-B61A20453106}"/>
              </a:ext>
            </a:extLst>
          </p:cNvPr>
          <p:cNvSpPr/>
          <p:nvPr/>
        </p:nvSpPr>
        <p:spPr>
          <a:xfrm>
            <a:off x="0" y="0"/>
            <a:ext cx="800100" cy="40740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1A0B3FE-8AAD-BF30-8FD2-0754DA6931EA}"/>
              </a:ext>
            </a:extLst>
          </p:cNvPr>
          <p:cNvSpPr/>
          <p:nvPr/>
        </p:nvSpPr>
        <p:spPr>
          <a:xfrm>
            <a:off x="0" y="407405"/>
            <a:ext cx="800100" cy="572551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FF3E31D-07D4-CEDE-63CF-54435160562B}"/>
              </a:ext>
            </a:extLst>
          </p:cNvPr>
          <p:cNvSpPr/>
          <p:nvPr/>
        </p:nvSpPr>
        <p:spPr>
          <a:xfrm>
            <a:off x="0" y="6132920"/>
            <a:ext cx="800100" cy="58086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733B7FE-6977-392D-45FB-1B50BA99EE9F}"/>
              </a:ext>
            </a:extLst>
          </p:cNvPr>
          <p:cNvSpPr/>
          <p:nvPr/>
        </p:nvSpPr>
        <p:spPr>
          <a:xfrm>
            <a:off x="0" y="6713789"/>
            <a:ext cx="800100" cy="14421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Date Placeholder 15">
            <a:extLst>
              <a:ext uri="{FF2B5EF4-FFF2-40B4-BE49-F238E27FC236}">
                <a16:creationId xmlns:a16="http://schemas.microsoft.com/office/drawing/2014/main" id="{A96F7307-7862-C9B7-B016-3E11F040B4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707BB-F259-4D83-839F-2ABE0F4A8C61}" type="datetimeFigureOut">
              <a:rPr lang="en-US" smtClean="0"/>
              <a:t>11/5/2024</a:t>
            </a:fld>
            <a:endParaRPr lang="en-US"/>
          </a:p>
        </p:txBody>
      </p:sp>
      <p:sp>
        <p:nvSpPr>
          <p:cNvPr id="17" name="Footer Placeholder 16">
            <a:extLst>
              <a:ext uri="{FF2B5EF4-FFF2-40B4-BE49-F238E27FC236}">
                <a16:creationId xmlns:a16="http://schemas.microsoft.com/office/drawing/2014/main" id="{E185FE7C-2AD4-E197-B71B-1B014594B5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FE2391B9-7AB5-56DF-AFC8-DAC6F96491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6C538-CC72-4FB8-85E1-4D3EC643CF88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Graphic 12">
            <a:extLst>
              <a:ext uri="{FF2B5EF4-FFF2-40B4-BE49-F238E27FC236}">
                <a16:creationId xmlns:a16="http://schemas.microsoft.com/office/drawing/2014/main" id="{8936DC9F-8FA6-9298-65B7-1902E5E5F46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95101" y="6184877"/>
            <a:ext cx="2143243" cy="539071"/>
          </a:xfrm>
          <a:prstGeom prst="rect">
            <a:avLst/>
          </a:prstGeom>
        </p:spPr>
      </p:pic>
      <p:pic>
        <p:nvPicPr>
          <p:cNvPr id="3" name="Picture 2" descr="A green and black sign with white text&#10;&#10;Description automatically generated with low confidence">
            <a:extLst>
              <a:ext uri="{FF2B5EF4-FFF2-40B4-BE49-F238E27FC236}">
                <a16:creationId xmlns:a16="http://schemas.microsoft.com/office/drawing/2014/main" id="{C828B5EC-A0E9-D57F-F12B-04DDDD5E9FE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1982" y="6186395"/>
            <a:ext cx="658314" cy="527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24583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lumn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8D02CC-B17D-BFA8-A270-645E5F78BC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94132" y="639611"/>
            <a:ext cx="10218292" cy="1158265"/>
          </a:xfrm>
        </p:spPr>
        <p:txBody>
          <a:bodyPr anchor="t" anchorCtr="0">
            <a:noAutofit/>
          </a:bodyPr>
          <a:lstStyle>
            <a:lvl1pPr>
              <a:defRPr sz="4000" baseline="0">
                <a:latin typeface="+mn-lt"/>
              </a:defRPr>
            </a:lvl1pPr>
          </a:lstStyle>
          <a:p>
            <a:r>
              <a:rPr lang="en-US" dirty="0"/>
              <a:t>Click to edit slide title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A8BDE4-C76E-EEA3-0996-747F5F118E7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600200" y="6356350"/>
            <a:ext cx="1400452" cy="365125"/>
          </a:xfrm>
          <a:prstGeom prst="rect">
            <a:avLst/>
          </a:prstGeom>
        </p:spPr>
        <p:txBody>
          <a:bodyPr/>
          <a:lstStyle/>
          <a:p>
            <a:fld id="{E29707BB-F259-4D83-839F-2ABE0F4A8C61}" type="datetimeFigureOut">
              <a:rPr lang="en-US" smtClean="0"/>
              <a:t>11/5/2024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8FFD6C-254B-CDC4-EBB3-9E385D634E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00652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E815FD-0678-E2C6-8289-C8E1B15C9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115452" y="6356350"/>
            <a:ext cx="1083816" cy="365125"/>
          </a:xfrm>
          <a:prstGeom prst="rect">
            <a:avLst/>
          </a:prstGeom>
        </p:spPr>
        <p:txBody>
          <a:bodyPr/>
          <a:lstStyle/>
          <a:p>
            <a:fld id="{6866C538-CC72-4FB8-85E1-4D3EC643CF88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79CAFFCE-0BA2-B319-26CC-CF826ECB0F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517866" y="1920582"/>
            <a:ext cx="4927321" cy="529655"/>
          </a:xfrm>
        </p:spPr>
        <p:txBody>
          <a:bodyPr/>
          <a:lstStyle>
            <a:lvl1pPr marL="0" indent="0">
              <a:lnSpc>
                <a:spcPts val="2000"/>
              </a:lnSpc>
              <a:buFontTx/>
              <a:buNone/>
              <a:defRPr sz="1800" b="1" i="0" baseline="0">
                <a:solidFill>
                  <a:schemeClr val="tx2"/>
                </a:solidFill>
              </a:defRPr>
            </a:lvl1pPr>
            <a:lvl2pPr marL="457200" indent="0">
              <a:buFontTx/>
              <a:buNone/>
              <a:defRPr b="1" i="0" baseline="0">
                <a:solidFill>
                  <a:schemeClr val="tx2"/>
                </a:solidFill>
              </a:defRPr>
            </a:lvl2pPr>
            <a:lvl3pPr marL="914400" indent="0">
              <a:buFontTx/>
              <a:buNone/>
              <a:defRPr b="1" i="0" baseline="0">
                <a:solidFill>
                  <a:schemeClr val="tx2"/>
                </a:solidFill>
              </a:defRPr>
            </a:lvl3pPr>
            <a:lvl4pPr marL="1371600" indent="0">
              <a:buFontTx/>
              <a:buNone/>
              <a:defRPr b="1" i="0" baseline="0">
                <a:solidFill>
                  <a:schemeClr val="tx2"/>
                </a:solidFill>
              </a:defRPr>
            </a:lvl4pPr>
            <a:lvl5pPr marL="1828800" indent="0">
              <a:buFontTx/>
              <a:buNone/>
              <a:defRPr b="1" i="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050B9811-C36C-373F-9AE5-C87FD6AD1407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605359" y="1920582"/>
            <a:ext cx="5130921" cy="529655"/>
          </a:xfrm>
        </p:spPr>
        <p:txBody>
          <a:bodyPr/>
          <a:lstStyle>
            <a:lvl1pPr marL="0" indent="0">
              <a:lnSpc>
                <a:spcPts val="2000"/>
              </a:lnSpc>
              <a:buFontTx/>
              <a:buNone/>
              <a:defRPr sz="1800" b="1" i="0" baseline="0">
                <a:solidFill>
                  <a:schemeClr val="tx2"/>
                </a:solidFill>
              </a:defRPr>
            </a:lvl1pPr>
            <a:lvl2pPr marL="457200" indent="0">
              <a:buFontTx/>
              <a:buNone/>
              <a:defRPr b="1" i="0" baseline="0">
                <a:solidFill>
                  <a:schemeClr val="tx2"/>
                </a:solidFill>
              </a:defRPr>
            </a:lvl2pPr>
            <a:lvl3pPr marL="914400" indent="0">
              <a:buFontTx/>
              <a:buNone/>
              <a:defRPr b="1" i="0" baseline="0">
                <a:solidFill>
                  <a:schemeClr val="tx2"/>
                </a:solidFill>
              </a:defRPr>
            </a:lvl3pPr>
            <a:lvl4pPr marL="1371600" indent="0">
              <a:buFontTx/>
              <a:buNone/>
              <a:defRPr b="1" i="0" baseline="0">
                <a:solidFill>
                  <a:schemeClr val="tx2"/>
                </a:solidFill>
              </a:defRPr>
            </a:lvl4pPr>
            <a:lvl5pPr marL="1828800" indent="0">
              <a:buFontTx/>
              <a:buNone/>
              <a:defRPr b="1" i="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A4762B7-FE48-E246-3A7A-3E6872B2A48A}"/>
              </a:ext>
            </a:extLst>
          </p:cNvPr>
          <p:cNvSpPr/>
          <p:nvPr/>
        </p:nvSpPr>
        <p:spPr>
          <a:xfrm>
            <a:off x="0" y="0"/>
            <a:ext cx="800100" cy="40740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46AB8EC-7CC5-1C38-EB51-B47703E44B57}"/>
              </a:ext>
            </a:extLst>
          </p:cNvPr>
          <p:cNvSpPr/>
          <p:nvPr/>
        </p:nvSpPr>
        <p:spPr>
          <a:xfrm>
            <a:off x="0" y="407405"/>
            <a:ext cx="800100" cy="572551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7D75727-F432-3288-93E3-857043617EAA}"/>
              </a:ext>
            </a:extLst>
          </p:cNvPr>
          <p:cNvSpPr/>
          <p:nvPr/>
        </p:nvSpPr>
        <p:spPr>
          <a:xfrm>
            <a:off x="0" y="6132920"/>
            <a:ext cx="800100" cy="58086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18FE1F7-7A3C-A0F3-3885-C3B908758175}"/>
              </a:ext>
            </a:extLst>
          </p:cNvPr>
          <p:cNvSpPr/>
          <p:nvPr/>
        </p:nvSpPr>
        <p:spPr>
          <a:xfrm>
            <a:off x="0" y="6713789"/>
            <a:ext cx="800100" cy="14421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Content Placeholder 20">
            <a:extLst>
              <a:ext uri="{FF2B5EF4-FFF2-40B4-BE49-F238E27FC236}">
                <a16:creationId xmlns:a16="http://schemas.microsoft.com/office/drawing/2014/main" id="{263DC62F-97DA-6BD8-152D-3436EA495535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1517866" y="2450236"/>
            <a:ext cx="4927321" cy="32181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3" name="Content Placeholder 22">
            <a:extLst>
              <a:ext uri="{FF2B5EF4-FFF2-40B4-BE49-F238E27FC236}">
                <a16:creationId xmlns:a16="http://schemas.microsoft.com/office/drawing/2014/main" id="{DEC8370A-EE2F-3EC2-C7F3-EFC6F189450C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6605359" y="2450237"/>
            <a:ext cx="5130800" cy="321817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9" name="Graphic 12">
            <a:extLst>
              <a:ext uri="{FF2B5EF4-FFF2-40B4-BE49-F238E27FC236}">
                <a16:creationId xmlns:a16="http://schemas.microsoft.com/office/drawing/2014/main" id="{C384431D-CFBF-C1DE-3EBE-B649DEB0417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95101" y="6184877"/>
            <a:ext cx="2143243" cy="539071"/>
          </a:xfrm>
          <a:prstGeom prst="rect">
            <a:avLst/>
          </a:prstGeom>
        </p:spPr>
      </p:pic>
      <p:pic>
        <p:nvPicPr>
          <p:cNvPr id="11" name="Picture 10" descr="A green and black sign with white text&#10;&#10;Description automatically generated with low confidence">
            <a:extLst>
              <a:ext uri="{FF2B5EF4-FFF2-40B4-BE49-F238E27FC236}">
                <a16:creationId xmlns:a16="http://schemas.microsoft.com/office/drawing/2014/main" id="{11D89228-5AA0-8E64-48CC-2D11B7DC223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1982" y="6186395"/>
            <a:ext cx="658314" cy="527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09306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3 column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8D02CC-B17D-BFA8-A270-645E5F78BC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93615" y="635437"/>
            <a:ext cx="9913870" cy="1158265"/>
          </a:xfrm>
        </p:spPr>
        <p:txBody>
          <a:bodyPr anchor="t" anchorCtr="0">
            <a:noAutofit/>
          </a:bodyPr>
          <a:lstStyle>
            <a:lvl1pPr>
              <a:defRPr sz="4000" baseline="0">
                <a:latin typeface="+mn-lt"/>
              </a:defRPr>
            </a:lvl1pPr>
          </a:lstStyle>
          <a:p>
            <a:r>
              <a:rPr lang="en-US" dirty="0"/>
              <a:t>Click to edit slide title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A8BDE4-C76E-EEA3-0996-747F5F118E7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600200" y="6356350"/>
            <a:ext cx="1400452" cy="365125"/>
          </a:xfrm>
          <a:prstGeom prst="rect">
            <a:avLst/>
          </a:prstGeom>
        </p:spPr>
        <p:txBody>
          <a:bodyPr/>
          <a:lstStyle/>
          <a:p>
            <a:fld id="{E29707BB-F259-4D83-839F-2ABE0F4A8C61}" type="datetimeFigureOut">
              <a:rPr lang="en-US" smtClean="0"/>
              <a:t>11/5/2024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8FFD6C-254B-CDC4-EBB3-9E385D634E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00652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E815FD-0678-E2C6-8289-C8E1B15C9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115452" y="6356350"/>
            <a:ext cx="1083816" cy="365125"/>
          </a:xfrm>
          <a:prstGeom prst="rect">
            <a:avLst/>
          </a:prstGeom>
        </p:spPr>
        <p:txBody>
          <a:bodyPr/>
          <a:lstStyle/>
          <a:p>
            <a:fld id="{6866C538-CC72-4FB8-85E1-4D3EC643CF88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79CAFFCE-0BA2-B319-26CC-CF826ECB0F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517866" y="1920582"/>
            <a:ext cx="3064073" cy="529655"/>
          </a:xfrm>
        </p:spPr>
        <p:txBody>
          <a:bodyPr/>
          <a:lstStyle>
            <a:lvl1pPr marL="0" indent="0">
              <a:lnSpc>
                <a:spcPts val="2000"/>
              </a:lnSpc>
              <a:buFontTx/>
              <a:buNone/>
              <a:defRPr sz="1800" b="1" i="0" baseline="0">
                <a:solidFill>
                  <a:schemeClr val="tx2"/>
                </a:solidFill>
              </a:defRPr>
            </a:lvl1pPr>
            <a:lvl2pPr marL="457200" indent="0">
              <a:buFontTx/>
              <a:buNone/>
              <a:defRPr b="1" i="0" baseline="0">
                <a:solidFill>
                  <a:schemeClr val="tx2"/>
                </a:solidFill>
              </a:defRPr>
            </a:lvl2pPr>
            <a:lvl3pPr marL="914400" indent="0">
              <a:buFontTx/>
              <a:buNone/>
              <a:defRPr b="1" i="0" baseline="0">
                <a:solidFill>
                  <a:schemeClr val="tx2"/>
                </a:solidFill>
              </a:defRPr>
            </a:lvl3pPr>
            <a:lvl4pPr marL="1371600" indent="0">
              <a:buFontTx/>
              <a:buNone/>
              <a:defRPr b="1" i="0" baseline="0">
                <a:solidFill>
                  <a:schemeClr val="tx2"/>
                </a:solidFill>
              </a:defRPr>
            </a:lvl4pPr>
            <a:lvl5pPr marL="1828800" indent="0">
              <a:buFontTx/>
              <a:buNone/>
              <a:defRPr b="1" i="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A4762B7-FE48-E246-3A7A-3E6872B2A48A}"/>
              </a:ext>
            </a:extLst>
          </p:cNvPr>
          <p:cNvSpPr/>
          <p:nvPr/>
        </p:nvSpPr>
        <p:spPr>
          <a:xfrm>
            <a:off x="0" y="0"/>
            <a:ext cx="800100" cy="40740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46AB8EC-7CC5-1C38-EB51-B47703E44B57}"/>
              </a:ext>
            </a:extLst>
          </p:cNvPr>
          <p:cNvSpPr/>
          <p:nvPr/>
        </p:nvSpPr>
        <p:spPr>
          <a:xfrm>
            <a:off x="0" y="407405"/>
            <a:ext cx="800100" cy="572551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7D75727-F432-3288-93E3-857043617EAA}"/>
              </a:ext>
            </a:extLst>
          </p:cNvPr>
          <p:cNvSpPr/>
          <p:nvPr/>
        </p:nvSpPr>
        <p:spPr>
          <a:xfrm>
            <a:off x="0" y="6132920"/>
            <a:ext cx="800100" cy="58086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18FE1F7-7A3C-A0F3-3885-C3B908758175}"/>
              </a:ext>
            </a:extLst>
          </p:cNvPr>
          <p:cNvSpPr/>
          <p:nvPr/>
        </p:nvSpPr>
        <p:spPr>
          <a:xfrm>
            <a:off x="0" y="6713789"/>
            <a:ext cx="800100" cy="14421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Content Placeholder 20">
            <a:extLst>
              <a:ext uri="{FF2B5EF4-FFF2-40B4-BE49-F238E27FC236}">
                <a16:creationId xmlns:a16="http://schemas.microsoft.com/office/drawing/2014/main" id="{263DC62F-97DA-6BD8-152D-3436EA495535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1520472" y="2450237"/>
            <a:ext cx="3064074" cy="32181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6" name="Text Placeholder 16">
            <a:extLst>
              <a:ext uri="{FF2B5EF4-FFF2-40B4-BE49-F238E27FC236}">
                <a16:creationId xmlns:a16="http://schemas.microsoft.com/office/drawing/2014/main" id="{78AA4F8A-CDC0-7942-A952-2D5DA73CF8E1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4950179" y="1920582"/>
            <a:ext cx="3064073" cy="529655"/>
          </a:xfrm>
        </p:spPr>
        <p:txBody>
          <a:bodyPr/>
          <a:lstStyle>
            <a:lvl1pPr marL="0" indent="0">
              <a:lnSpc>
                <a:spcPts val="2000"/>
              </a:lnSpc>
              <a:buFontTx/>
              <a:buNone/>
              <a:defRPr sz="1800" b="1" i="0" baseline="0">
                <a:solidFill>
                  <a:schemeClr val="tx2"/>
                </a:solidFill>
              </a:defRPr>
            </a:lvl1pPr>
            <a:lvl2pPr marL="457200" indent="0">
              <a:buFontTx/>
              <a:buNone/>
              <a:defRPr b="1" i="0" baseline="0">
                <a:solidFill>
                  <a:schemeClr val="tx2"/>
                </a:solidFill>
              </a:defRPr>
            </a:lvl2pPr>
            <a:lvl3pPr marL="914400" indent="0">
              <a:buFontTx/>
              <a:buNone/>
              <a:defRPr b="1" i="0" baseline="0">
                <a:solidFill>
                  <a:schemeClr val="tx2"/>
                </a:solidFill>
              </a:defRPr>
            </a:lvl3pPr>
            <a:lvl4pPr marL="1371600" indent="0">
              <a:buFontTx/>
              <a:buNone/>
              <a:defRPr b="1" i="0" baseline="0">
                <a:solidFill>
                  <a:schemeClr val="tx2"/>
                </a:solidFill>
              </a:defRPr>
            </a:lvl4pPr>
            <a:lvl5pPr marL="1828800" indent="0">
              <a:buFontTx/>
              <a:buNone/>
              <a:defRPr b="1" i="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Content Placeholder 20">
            <a:extLst>
              <a:ext uri="{FF2B5EF4-FFF2-40B4-BE49-F238E27FC236}">
                <a16:creationId xmlns:a16="http://schemas.microsoft.com/office/drawing/2014/main" id="{3AC9D047-7773-F3C7-1CAE-400D093E3832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4952785" y="2450237"/>
            <a:ext cx="3061468" cy="32181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0" name="Text Placeholder 16">
            <a:extLst>
              <a:ext uri="{FF2B5EF4-FFF2-40B4-BE49-F238E27FC236}">
                <a16:creationId xmlns:a16="http://schemas.microsoft.com/office/drawing/2014/main" id="{9CC383C9-2C64-5407-3C41-23F2BA3017CE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8372553" y="1920582"/>
            <a:ext cx="3064073" cy="529655"/>
          </a:xfrm>
        </p:spPr>
        <p:txBody>
          <a:bodyPr/>
          <a:lstStyle>
            <a:lvl1pPr marL="0" indent="0">
              <a:lnSpc>
                <a:spcPts val="2000"/>
              </a:lnSpc>
              <a:buFontTx/>
              <a:buNone/>
              <a:defRPr sz="1800" b="1" i="0" baseline="0">
                <a:solidFill>
                  <a:schemeClr val="tx2"/>
                </a:solidFill>
              </a:defRPr>
            </a:lvl1pPr>
            <a:lvl2pPr marL="457200" indent="0">
              <a:buFontTx/>
              <a:buNone/>
              <a:defRPr b="1" i="0" baseline="0">
                <a:solidFill>
                  <a:schemeClr val="tx2"/>
                </a:solidFill>
              </a:defRPr>
            </a:lvl2pPr>
            <a:lvl3pPr marL="914400" indent="0">
              <a:buFontTx/>
              <a:buNone/>
              <a:defRPr b="1" i="0" baseline="0">
                <a:solidFill>
                  <a:schemeClr val="tx2"/>
                </a:solidFill>
              </a:defRPr>
            </a:lvl3pPr>
            <a:lvl4pPr marL="1371600" indent="0">
              <a:buFontTx/>
              <a:buNone/>
              <a:defRPr b="1" i="0" baseline="0">
                <a:solidFill>
                  <a:schemeClr val="tx2"/>
                </a:solidFill>
              </a:defRPr>
            </a:lvl4pPr>
            <a:lvl5pPr marL="1828800" indent="0">
              <a:buFontTx/>
              <a:buNone/>
              <a:defRPr b="1" i="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Content Placeholder 20">
            <a:extLst>
              <a:ext uri="{FF2B5EF4-FFF2-40B4-BE49-F238E27FC236}">
                <a16:creationId xmlns:a16="http://schemas.microsoft.com/office/drawing/2014/main" id="{ED6D881B-4DB9-A034-28D8-2BA6BAC613E1}"/>
              </a:ext>
            </a:extLst>
          </p:cNvPr>
          <p:cNvSpPr>
            <a:spLocks noGrp="1"/>
          </p:cNvSpPr>
          <p:nvPr>
            <p:ph sz="quarter" idx="23"/>
          </p:nvPr>
        </p:nvSpPr>
        <p:spPr>
          <a:xfrm>
            <a:off x="8370268" y="2450237"/>
            <a:ext cx="3061469" cy="32181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9" name="Graphic 12">
            <a:extLst>
              <a:ext uri="{FF2B5EF4-FFF2-40B4-BE49-F238E27FC236}">
                <a16:creationId xmlns:a16="http://schemas.microsoft.com/office/drawing/2014/main" id="{29097777-4532-92F1-12C1-F7BFEF380FB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95101" y="6184877"/>
            <a:ext cx="2143243" cy="539071"/>
          </a:xfrm>
          <a:prstGeom prst="rect">
            <a:avLst/>
          </a:prstGeom>
        </p:spPr>
      </p:pic>
      <p:pic>
        <p:nvPicPr>
          <p:cNvPr id="11" name="Picture 10" descr="A green and black sign with white text&#10;&#10;Description automatically generated with low confidence">
            <a:extLst>
              <a:ext uri="{FF2B5EF4-FFF2-40B4-BE49-F238E27FC236}">
                <a16:creationId xmlns:a16="http://schemas.microsoft.com/office/drawing/2014/main" id="{F0A83EB1-459D-C496-7CC2-BCC241D1506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1982" y="6186395"/>
            <a:ext cx="658314" cy="527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44318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 column Slide w char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8D02CC-B17D-BFA8-A270-645E5F78BC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94014" y="636870"/>
            <a:ext cx="9951821" cy="1158265"/>
          </a:xfrm>
        </p:spPr>
        <p:txBody>
          <a:bodyPr anchor="t" anchorCtr="0">
            <a:noAutofit/>
          </a:bodyPr>
          <a:lstStyle>
            <a:lvl1pPr>
              <a:defRPr sz="4000" baseline="0">
                <a:latin typeface="+mn-lt"/>
              </a:defRPr>
            </a:lvl1pPr>
          </a:lstStyle>
          <a:p>
            <a:r>
              <a:rPr lang="en-US" dirty="0"/>
              <a:t>Click to edit slide title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A8BDE4-C76E-EEA3-0996-747F5F118E7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600200" y="6356350"/>
            <a:ext cx="1400452" cy="365125"/>
          </a:xfrm>
          <a:prstGeom prst="rect">
            <a:avLst/>
          </a:prstGeom>
        </p:spPr>
        <p:txBody>
          <a:bodyPr/>
          <a:lstStyle/>
          <a:p>
            <a:fld id="{E29707BB-F259-4D83-839F-2ABE0F4A8C61}" type="datetimeFigureOut">
              <a:rPr lang="en-US" smtClean="0"/>
              <a:t>11/5/2024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8FFD6C-254B-CDC4-EBB3-9E385D634E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00652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E815FD-0678-E2C6-8289-C8E1B15C9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115452" y="6356350"/>
            <a:ext cx="1083816" cy="365125"/>
          </a:xfrm>
          <a:prstGeom prst="rect">
            <a:avLst/>
          </a:prstGeom>
        </p:spPr>
        <p:txBody>
          <a:bodyPr/>
          <a:lstStyle/>
          <a:p>
            <a:fld id="{6866C538-CC72-4FB8-85E1-4D3EC643CF88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79CAFFCE-0BA2-B319-26CC-CF826ECB0F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517866" y="1920582"/>
            <a:ext cx="4927321" cy="529655"/>
          </a:xfrm>
        </p:spPr>
        <p:txBody>
          <a:bodyPr/>
          <a:lstStyle>
            <a:lvl1pPr marL="0" indent="0">
              <a:lnSpc>
                <a:spcPts val="2000"/>
              </a:lnSpc>
              <a:buFontTx/>
              <a:buNone/>
              <a:defRPr sz="1800" b="1" i="0" baseline="0">
                <a:solidFill>
                  <a:schemeClr val="tx2"/>
                </a:solidFill>
              </a:defRPr>
            </a:lvl1pPr>
            <a:lvl2pPr marL="457200" indent="0">
              <a:buFontTx/>
              <a:buNone/>
              <a:defRPr b="1" i="0" baseline="0">
                <a:solidFill>
                  <a:schemeClr val="tx2"/>
                </a:solidFill>
              </a:defRPr>
            </a:lvl2pPr>
            <a:lvl3pPr marL="914400" indent="0">
              <a:buFontTx/>
              <a:buNone/>
              <a:defRPr b="1" i="0" baseline="0">
                <a:solidFill>
                  <a:schemeClr val="tx2"/>
                </a:solidFill>
              </a:defRPr>
            </a:lvl3pPr>
            <a:lvl4pPr marL="1371600" indent="0">
              <a:buFontTx/>
              <a:buNone/>
              <a:defRPr b="1" i="0" baseline="0">
                <a:solidFill>
                  <a:schemeClr val="tx2"/>
                </a:solidFill>
              </a:defRPr>
            </a:lvl4pPr>
            <a:lvl5pPr marL="1828800" indent="0">
              <a:buFontTx/>
              <a:buNone/>
              <a:defRPr b="1" i="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A4762B7-FE48-E246-3A7A-3E6872B2A48A}"/>
              </a:ext>
            </a:extLst>
          </p:cNvPr>
          <p:cNvSpPr/>
          <p:nvPr/>
        </p:nvSpPr>
        <p:spPr>
          <a:xfrm>
            <a:off x="0" y="0"/>
            <a:ext cx="800100" cy="40740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46AB8EC-7CC5-1C38-EB51-B47703E44B57}"/>
              </a:ext>
            </a:extLst>
          </p:cNvPr>
          <p:cNvSpPr/>
          <p:nvPr/>
        </p:nvSpPr>
        <p:spPr>
          <a:xfrm>
            <a:off x="0" y="407405"/>
            <a:ext cx="800100" cy="572551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7D75727-F432-3288-93E3-857043617EAA}"/>
              </a:ext>
            </a:extLst>
          </p:cNvPr>
          <p:cNvSpPr/>
          <p:nvPr/>
        </p:nvSpPr>
        <p:spPr>
          <a:xfrm>
            <a:off x="0" y="6132920"/>
            <a:ext cx="800100" cy="58086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18FE1F7-7A3C-A0F3-3885-C3B908758175}"/>
              </a:ext>
            </a:extLst>
          </p:cNvPr>
          <p:cNvSpPr/>
          <p:nvPr/>
        </p:nvSpPr>
        <p:spPr>
          <a:xfrm>
            <a:off x="0" y="6713789"/>
            <a:ext cx="800100" cy="14421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Content Placeholder 20">
            <a:extLst>
              <a:ext uri="{FF2B5EF4-FFF2-40B4-BE49-F238E27FC236}">
                <a16:creationId xmlns:a16="http://schemas.microsoft.com/office/drawing/2014/main" id="{263DC62F-97DA-6BD8-152D-3436EA495535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1517866" y="2454230"/>
            <a:ext cx="4927321" cy="32181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hart Placeholder 8">
            <a:extLst>
              <a:ext uri="{FF2B5EF4-FFF2-40B4-BE49-F238E27FC236}">
                <a16:creationId xmlns:a16="http://schemas.microsoft.com/office/drawing/2014/main" id="{8992FB40-4BD9-C860-BC05-8DDCF80032D8}"/>
              </a:ext>
            </a:extLst>
          </p:cNvPr>
          <p:cNvSpPr>
            <a:spLocks noGrp="1"/>
          </p:cNvSpPr>
          <p:nvPr>
            <p:ph type="chart" sz="quarter" idx="20"/>
          </p:nvPr>
        </p:nvSpPr>
        <p:spPr>
          <a:xfrm>
            <a:off x="6705600" y="1981200"/>
            <a:ext cx="4764088" cy="3975100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icon to add chart</a:t>
            </a:r>
            <a:endParaRPr lang="en-US" dirty="0"/>
          </a:p>
        </p:txBody>
      </p:sp>
      <p:pic>
        <p:nvPicPr>
          <p:cNvPr id="7" name="Graphic 12">
            <a:extLst>
              <a:ext uri="{FF2B5EF4-FFF2-40B4-BE49-F238E27FC236}">
                <a16:creationId xmlns:a16="http://schemas.microsoft.com/office/drawing/2014/main" id="{42CA240B-B03B-2C45-A25D-90464A289CF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95101" y="6184877"/>
            <a:ext cx="2143243" cy="539071"/>
          </a:xfrm>
          <a:prstGeom prst="rect">
            <a:avLst/>
          </a:prstGeom>
        </p:spPr>
      </p:pic>
      <p:pic>
        <p:nvPicPr>
          <p:cNvPr id="11" name="Picture 10" descr="A green and black sign with white text&#10;&#10;Description automatically generated with low confidence">
            <a:extLst>
              <a:ext uri="{FF2B5EF4-FFF2-40B4-BE49-F238E27FC236}">
                <a16:creationId xmlns:a16="http://schemas.microsoft.com/office/drawing/2014/main" id="{8C30B99E-87E1-A379-3D69-DC747D51B0D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1982" y="6186395"/>
            <a:ext cx="658314" cy="527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97582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1 column Slide w pictur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8D02CC-B17D-BFA8-A270-645E5F78BC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97791" y="639611"/>
            <a:ext cx="5187732" cy="1158265"/>
          </a:xfrm>
        </p:spPr>
        <p:txBody>
          <a:bodyPr anchor="t" anchorCtr="0">
            <a:noAutofit/>
          </a:bodyPr>
          <a:lstStyle>
            <a:lvl1pPr>
              <a:defRPr sz="4000" baseline="0">
                <a:latin typeface="+mn-lt"/>
              </a:defRPr>
            </a:lvl1pPr>
          </a:lstStyle>
          <a:p>
            <a:r>
              <a:rPr lang="en-US" dirty="0"/>
              <a:t>Click to edit slide title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A8BDE4-C76E-EEA3-0996-747F5F118E7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600200" y="6356350"/>
            <a:ext cx="1400452" cy="365125"/>
          </a:xfrm>
          <a:prstGeom prst="rect">
            <a:avLst/>
          </a:prstGeom>
        </p:spPr>
        <p:txBody>
          <a:bodyPr/>
          <a:lstStyle/>
          <a:p>
            <a:fld id="{E29707BB-F259-4D83-839F-2ABE0F4A8C61}" type="datetimeFigureOut">
              <a:rPr lang="en-US" smtClean="0"/>
              <a:t>11/5/2024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8FFD6C-254B-CDC4-EBB3-9E385D634E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00652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E815FD-0678-E2C6-8289-C8E1B15C9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115452" y="6356350"/>
            <a:ext cx="1083816" cy="365125"/>
          </a:xfrm>
          <a:prstGeom prst="rect">
            <a:avLst/>
          </a:prstGeom>
        </p:spPr>
        <p:txBody>
          <a:bodyPr/>
          <a:lstStyle/>
          <a:p>
            <a:fld id="{6866C538-CC72-4FB8-85E1-4D3EC643CF88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79CAFFCE-0BA2-B319-26CC-CF826ECB0F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517866" y="1920582"/>
            <a:ext cx="5187734" cy="529655"/>
          </a:xfrm>
        </p:spPr>
        <p:txBody>
          <a:bodyPr/>
          <a:lstStyle>
            <a:lvl1pPr marL="0" indent="0">
              <a:lnSpc>
                <a:spcPts val="2000"/>
              </a:lnSpc>
              <a:buFontTx/>
              <a:buNone/>
              <a:defRPr sz="1800" b="1" i="0" baseline="0">
                <a:solidFill>
                  <a:schemeClr val="tx2"/>
                </a:solidFill>
              </a:defRPr>
            </a:lvl1pPr>
            <a:lvl2pPr marL="457200" indent="0">
              <a:buFontTx/>
              <a:buNone/>
              <a:defRPr b="1" i="0" baseline="0">
                <a:solidFill>
                  <a:schemeClr val="tx2"/>
                </a:solidFill>
              </a:defRPr>
            </a:lvl2pPr>
            <a:lvl3pPr marL="914400" indent="0">
              <a:buFontTx/>
              <a:buNone/>
              <a:defRPr b="1" i="0" baseline="0">
                <a:solidFill>
                  <a:schemeClr val="tx2"/>
                </a:solidFill>
              </a:defRPr>
            </a:lvl3pPr>
            <a:lvl4pPr marL="1371600" indent="0">
              <a:buFontTx/>
              <a:buNone/>
              <a:defRPr b="1" i="0" baseline="0">
                <a:solidFill>
                  <a:schemeClr val="tx2"/>
                </a:solidFill>
              </a:defRPr>
            </a:lvl4pPr>
            <a:lvl5pPr marL="1828800" indent="0">
              <a:buFontTx/>
              <a:buNone/>
              <a:defRPr b="1" i="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A4762B7-FE48-E246-3A7A-3E6872B2A48A}"/>
              </a:ext>
            </a:extLst>
          </p:cNvPr>
          <p:cNvSpPr/>
          <p:nvPr/>
        </p:nvSpPr>
        <p:spPr>
          <a:xfrm>
            <a:off x="0" y="0"/>
            <a:ext cx="800100" cy="40740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46AB8EC-7CC5-1C38-EB51-B47703E44B57}"/>
              </a:ext>
            </a:extLst>
          </p:cNvPr>
          <p:cNvSpPr/>
          <p:nvPr/>
        </p:nvSpPr>
        <p:spPr>
          <a:xfrm>
            <a:off x="0" y="407405"/>
            <a:ext cx="800100" cy="572551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7D75727-F432-3288-93E3-857043617EAA}"/>
              </a:ext>
            </a:extLst>
          </p:cNvPr>
          <p:cNvSpPr/>
          <p:nvPr/>
        </p:nvSpPr>
        <p:spPr>
          <a:xfrm>
            <a:off x="0" y="6132920"/>
            <a:ext cx="800100" cy="58086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18FE1F7-7A3C-A0F3-3885-C3B908758175}"/>
              </a:ext>
            </a:extLst>
          </p:cNvPr>
          <p:cNvSpPr/>
          <p:nvPr/>
        </p:nvSpPr>
        <p:spPr>
          <a:xfrm>
            <a:off x="0" y="6713789"/>
            <a:ext cx="800100" cy="14421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Content Placeholder 20">
            <a:extLst>
              <a:ext uri="{FF2B5EF4-FFF2-40B4-BE49-F238E27FC236}">
                <a16:creationId xmlns:a16="http://schemas.microsoft.com/office/drawing/2014/main" id="{263DC62F-97DA-6BD8-152D-3436EA495535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1517866" y="2450237"/>
            <a:ext cx="5187734" cy="32181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0F679E1C-F067-82DA-EB20-89CDD8639D42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7115175" y="769951"/>
            <a:ext cx="4275138" cy="4670425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pic>
        <p:nvPicPr>
          <p:cNvPr id="7" name="Graphic 12">
            <a:extLst>
              <a:ext uri="{FF2B5EF4-FFF2-40B4-BE49-F238E27FC236}">
                <a16:creationId xmlns:a16="http://schemas.microsoft.com/office/drawing/2014/main" id="{0B8CD14E-F3F7-6523-6ED3-AB24678A221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95101" y="6184877"/>
            <a:ext cx="2143243" cy="539071"/>
          </a:xfrm>
          <a:prstGeom prst="rect">
            <a:avLst/>
          </a:prstGeom>
        </p:spPr>
      </p:pic>
      <p:pic>
        <p:nvPicPr>
          <p:cNvPr id="9" name="Picture 8" descr="A green and black sign with white text&#10;&#10;Description automatically generated with low confidence">
            <a:extLst>
              <a:ext uri="{FF2B5EF4-FFF2-40B4-BE49-F238E27FC236}">
                <a16:creationId xmlns:a16="http://schemas.microsoft.com/office/drawing/2014/main" id="{019E3C2E-9625-89F0-C4DE-5E9197173BB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1982" y="6186395"/>
            <a:ext cx="658314" cy="527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8532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b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able Placeholder 11">
            <a:extLst>
              <a:ext uri="{FF2B5EF4-FFF2-40B4-BE49-F238E27FC236}">
                <a16:creationId xmlns:a16="http://schemas.microsoft.com/office/drawing/2014/main" id="{98A22DD4-038C-7D93-4D61-B73C10E5BEB7}"/>
              </a:ext>
            </a:extLst>
          </p:cNvPr>
          <p:cNvSpPr>
            <a:spLocks noGrp="1"/>
          </p:cNvSpPr>
          <p:nvPr>
            <p:ph type="tbl" sz="quarter" idx="16" hasCustomPrompt="1"/>
          </p:nvPr>
        </p:nvSpPr>
        <p:spPr>
          <a:xfrm>
            <a:off x="1600200" y="1981201"/>
            <a:ext cx="9763218" cy="3860306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 dirty="0"/>
              <a:t>Insert Table Here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2DA06DA-3C58-3AF9-D6BE-E17106FB8540}"/>
              </a:ext>
            </a:extLst>
          </p:cNvPr>
          <p:cNvSpPr/>
          <p:nvPr/>
        </p:nvSpPr>
        <p:spPr>
          <a:xfrm>
            <a:off x="0" y="0"/>
            <a:ext cx="800100" cy="40740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BE5EA0D-48A4-C6C4-7CA7-2BFD6C7514FE}"/>
              </a:ext>
            </a:extLst>
          </p:cNvPr>
          <p:cNvSpPr/>
          <p:nvPr/>
        </p:nvSpPr>
        <p:spPr>
          <a:xfrm>
            <a:off x="0" y="407405"/>
            <a:ext cx="800100" cy="572551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649F1C8-0009-D827-8EEE-3BA701AC2EEC}"/>
              </a:ext>
            </a:extLst>
          </p:cNvPr>
          <p:cNvSpPr/>
          <p:nvPr/>
        </p:nvSpPr>
        <p:spPr>
          <a:xfrm>
            <a:off x="0" y="6132920"/>
            <a:ext cx="800100" cy="58086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7EE1CBA-7E35-B977-9B7F-37092F49AB53}"/>
              </a:ext>
            </a:extLst>
          </p:cNvPr>
          <p:cNvSpPr/>
          <p:nvPr/>
        </p:nvSpPr>
        <p:spPr>
          <a:xfrm>
            <a:off x="0" y="6713789"/>
            <a:ext cx="800100" cy="14421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70DDB8B1-0922-5FEE-558D-34DDD1F518A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600200" y="6356350"/>
            <a:ext cx="1400452" cy="365125"/>
          </a:xfrm>
          <a:prstGeom prst="rect">
            <a:avLst/>
          </a:prstGeom>
        </p:spPr>
        <p:txBody>
          <a:bodyPr/>
          <a:lstStyle/>
          <a:p>
            <a:fld id="{E29707BB-F259-4D83-839F-2ABE0F4A8C61}" type="datetimeFigureOut">
              <a:rPr lang="en-US" smtClean="0"/>
              <a:t>11/5/2024</a:t>
            </a:fld>
            <a:endParaRPr lang="en-US" dirty="0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B2393EF6-C3B0-4488-F4D3-AB5AE6838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00652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FE6BFC7F-43C0-28A2-0B7A-C4A14C1B52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115452" y="6356350"/>
            <a:ext cx="1083816" cy="365125"/>
          </a:xfrm>
          <a:prstGeom prst="rect">
            <a:avLst/>
          </a:prstGeom>
        </p:spPr>
        <p:txBody>
          <a:bodyPr/>
          <a:lstStyle/>
          <a:p>
            <a:fld id="{6866C538-CC72-4FB8-85E1-4D3EC643CF88}" type="slidenum">
              <a:rPr lang="en-US" smtClean="0"/>
              <a:t>‹#›</a:t>
            </a:fld>
            <a:endParaRPr lang="en-US"/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C0AD9C05-BB97-D29B-EABA-DEDF5A6C97A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93616" y="635835"/>
            <a:ext cx="9845550" cy="1158265"/>
          </a:xfrm>
        </p:spPr>
        <p:txBody>
          <a:bodyPr anchor="t" anchorCtr="0">
            <a:noAutofit/>
          </a:bodyPr>
          <a:lstStyle>
            <a:lvl1pPr>
              <a:defRPr sz="4000" baseline="0">
                <a:latin typeface="+mn-lt"/>
              </a:defRPr>
            </a:lvl1pPr>
          </a:lstStyle>
          <a:p>
            <a:r>
              <a:rPr lang="en-US" dirty="0"/>
              <a:t>Click to edit slide title</a:t>
            </a:r>
          </a:p>
        </p:txBody>
      </p:sp>
      <p:pic>
        <p:nvPicPr>
          <p:cNvPr id="4" name="Graphic 12">
            <a:extLst>
              <a:ext uri="{FF2B5EF4-FFF2-40B4-BE49-F238E27FC236}">
                <a16:creationId xmlns:a16="http://schemas.microsoft.com/office/drawing/2014/main" id="{01575A3D-A1C5-24BE-2295-7EA236A4293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95101" y="6184877"/>
            <a:ext cx="2143243" cy="539071"/>
          </a:xfrm>
          <a:prstGeom prst="rect">
            <a:avLst/>
          </a:prstGeom>
        </p:spPr>
      </p:pic>
      <p:pic>
        <p:nvPicPr>
          <p:cNvPr id="5" name="Picture 4" descr="A green and black sign with white text&#10;&#10;Description automatically generated with low confidence">
            <a:extLst>
              <a:ext uri="{FF2B5EF4-FFF2-40B4-BE49-F238E27FC236}">
                <a16:creationId xmlns:a16="http://schemas.microsoft.com/office/drawing/2014/main" id="{7A776DEF-CD3A-CEC2-7FBE-F59B933C387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1982" y="6186395"/>
            <a:ext cx="658314" cy="527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3683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eneral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9EF8E54-81A9-A78B-3059-0A1DAF34AA3C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1517868" y="1981200"/>
            <a:ext cx="9845550" cy="3738563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2795903-B8C9-68B8-B1F4-C782ABFBBE12}"/>
              </a:ext>
            </a:extLst>
          </p:cNvPr>
          <p:cNvSpPr/>
          <p:nvPr/>
        </p:nvSpPr>
        <p:spPr>
          <a:xfrm>
            <a:off x="0" y="0"/>
            <a:ext cx="800100" cy="40740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F3F94B7-8BE3-6BE0-23EB-8EBA48EA2BDD}"/>
              </a:ext>
            </a:extLst>
          </p:cNvPr>
          <p:cNvSpPr/>
          <p:nvPr/>
        </p:nvSpPr>
        <p:spPr>
          <a:xfrm>
            <a:off x="0" y="407405"/>
            <a:ext cx="800100" cy="572551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57142EC-D817-2933-6140-62D72113C588}"/>
              </a:ext>
            </a:extLst>
          </p:cNvPr>
          <p:cNvSpPr/>
          <p:nvPr/>
        </p:nvSpPr>
        <p:spPr>
          <a:xfrm>
            <a:off x="0" y="6132920"/>
            <a:ext cx="800100" cy="58086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4644336-6D0E-0C5C-A158-4C4854DE97EE}"/>
              </a:ext>
            </a:extLst>
          </p:cNvPr>
          <p:cNvSpPr/>
          <p:nvPr/>
        </p:nvSpPr>
        <p:spPr>
          <a:xfrm>
            <a:off x="0" y="6713789"/>
            <a:ext cx="800100" cy="14421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Date Placeholder 3">
            <a:extLst>
              <a:ext uri="{FF2B5EF4-FFF2-40B4-BE49-F238E27FC236}">
                <a16:creationId xmlns:a16="http://schemas.microsoft.com/office/drawing/2014/main" id="{CFB78BFD-BEA4-C681-9C94-362E624539E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600200" y="6356350"/>
            <a:ext cx="1400452" cy="365125"/>
          </a:xfrm>
          <a:prstGeom prst="rect">
            <a:avLst/>
          </a:prstGeom>
        </p:spPr>
        <p:txBody>
          <a:bodyPr/>
          <a:lstStyle/>
          <a:p>
            <a:fld id="{E29707BB-F259-4D83-839F-2ABE0F4A8C61}" type="datetimeFigureOut">
              <a:rPr lang="en-US" smtClean="0"/>
              <a:t>11/5/2024</a:t>
            </a:fld>
            <a:endParaRPr lang="en-US" dirty="0"/>
          </a:p>
        </p:txBody>
      </p: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32CAE4B3-ACA6-E9CB-83F0-E5E944711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00652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20" name="Slide Number Placeholder 5">
            <a:extLst>
              <a:ext uri="{FF2B5EF4-FFF2-40B4-BE49-F238E27FC236}">
                <a16:creationId xmlns:a16="http://schemas.microsoft.com/office/drawing/2014/main" id="{2F5F34AA-9624-6E3A-E2E7-6350746A15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115452" y="6356350"/>
            <a:ext cx="1083816" cy="365125"/>
          </a:xfrm>
          <a:prstGeom prst="rect">
            <a:avLst/>
          </a:prstGeom>
        </p:spPr>
        <p:txBody>
          <a:bodyPr/>
          <a:lstStyle/>
          <a:p>
            <a:fld id="{6866C538-CC72-4FB8-85E1-4D3EC643CF88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B265B8-271B-FA4F-FDE5-87DA1C571AB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94015" y="636353"/>
            <a:ext cx="9845550" cy="1158265"/>
          </a:xfrm>
        </p:spPr>
        <p:txBody>
          <a:bodyPr anchor="t" anchorCtr="0">
            <a:noAutofit/>
          </a:bodyPr>
          <a:lstStyle>
            <a:lvl1pPr>
              <a:defRPr sz="4000" baseline="0">
                <a:latin typeface="+mn-lt"/>
              </a:defRPr>
            </a:lvl1pPr>
          </a:lstStyle>
          <a:p>
            <a:r>
              <a:rPr lang="en-US" dirty="0"/>
              <a:t>Click to edit slide title</a:t>
            </a:r>
          </a:p>
        </p:txBody>
      </p:sp>
      <p:pic>
        <p:nvPicPr>
          <p:cNvPr id="5" name="Graphic 12">
            <a:extLst>
              <a:ext uri="{FF2B5EF4-FFF2-40B4-BE49-F238E27FC236}">
                <a16:creationId xmlns:a16="http://schemas.microsoft.com/office/drawing/2014/main" id="{C893B30E-F966-B0AF-F22A-1623FCBD4FC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95101" y="6184877"/>
            <a:ext cx="2143243" cy="539071"/>
          </a:xfrm>
          <a:prstGeom prst="rect">
            <a:avLst/>
          </a:prstGeom>
        </p:spPr>
      </p:pic>
      <p:pic>
        <p:nvPicPr>
          <p:cNvPr id="6" name="Picture 5" descr="A green and black sign with white text&#10;&#10;Description automatically generated with low confidence">
            <a:extLst>
              <a:ext uri="{FF2B5EF4-FFF2-40B4-BE49-F238E27FC236}">
                <a16:creationId xmlns:a16="http://schemas.microsoft.com/office/drawing/2014/main" id="{518B8D55-9B74-4C26-D787-933C1910307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1982" y="6186395"/>
            <a:ext cx="658314" cy="527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35518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11611BDE-D6CD-401A-8CDA-77BF2E91F5C6}"/>
              </a:ext>
            </a:extLst>
          </p:cNvPr>
          <p:cNvSpPr/>
          <p:nvPr/>
        </p:nvSpPr>
        <p:spPr>
          <a:xfrm>
            <a:off x="0" y="0"/>
            <a:ext cx="800100" cy="40740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4ED269C-734A-789C-7552-8810D1932F76}"/>
              </a:ext>
            </a:extLst>
          </p:cNvPr>
          <p:cNvSpPr/>
          <p:nvPr/>
        </p:nvSpPr>
        <p:spPr>
          <a:xfrm>
            <a:off x="0" y="407405"/>
            <a:ext cx="800100" cy="572551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555C5EE-C77D-04FF-AEE6-4CFFA3B1A134}"/>
              </a:ext>
            </a:extLst>
          </p:cNvPr>
          <p:cNvSpPr/>
          <p:nvPr/>
        </p:nvSpPr>
        <p:spPr>
          <a:xfrm>
            <a:off x="0" y="6132920"/>
            <a:ext cx="800100" cy="58086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92C9729-D3CE-54E4-7332-451B2E8A3726}"/>
              </a:ext>
            </a:extLst>
          </p:cNvPr>
          <p:cNvSpPr/>
          <p:nvPr/>
        </p:nvSpPr>
        <p:spPr>
          <a:xfrm>
            <a:off x="0" y="6713789"/>
            <a:ext cx="800100" cy="14421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BD2F01AC-51A7-3A40-8AF2-7CA49558498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600200" y="6356350"/>
            <a:ext cx="1400452" cy="365125"/>
          </a:xfrm>
          <a:prstGeom prst="rect">
            <a:avLst/>
          </a:prstGeom>
        </p:spPr>
        <p:txBody>
          <a:bodyPr/>
          <a:lstStyle/>
          <a:p>
            <a:fld id="{E29707BB-F259-4D83-839F-2ABE0F4A8C61}" type="datetimeFigureOut">
              <a:rPr lang="en-US" smtClean="0"/>
              <a:t>11/5/2024</a:t>
            </a:fld>
            <a:endParaRPr lang="en-US" dirty="0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27BD05FE-C4D6-817C-6C54-8BEA117776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00652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B0F2FDDA-3C86-E0A1-30E9-74B882BF1C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115452" y="6356350"/>
            <a:ext cx="1083816" cy="365125"/>
          </a:xfrm>
          <a:prstGeom prst="rect">
            <a:avLst/>
          </a:prstGeom>
        </p:spPr>
        <p:txBody>
          <a:bodyPr/>
          <a:lstStyle/>
          <a:p>
            <a:fld id="{6866C538-CC72-4FB8-85E1-4D3EC643CF88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B12A256-E9B0-3029-8A73-28180CD5EC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93616" y="635438"/>
            <a:ext cx="9845550" cy="1158265"/>
          </a:xfrm>
        </p:spPr>
        <p:txBody>
          <a:bodyPr anchor="t" anchorCtr="0">
            <a:noAutofit/>
          </a:bodyPr>
          <a:lstStyle>
            <a:lvl1pPr>
              <a:defRPr sz="4000" baseline="0">
                <a:latin typeface="+mn-lt"/>
              </a:defRPr>
            </a:lvl1pPr>
          </a:lstStyle>
          <a:p>
            <a:r>
              <a:rPr lang="en-US" dirty="0"/>
              <a:t>Click to edit slide title</a:t>
            </a:r>
          </a:p>
        </p:txBody>
      </p:sp>
      <p:sp>
        <p:nvSpPr>
          <p:cNvPr id="5" name="Chart Placeholder 4">
            <a:extLst>
              <a:ext uri="{FF2B5EF4-FFF2-40B4-BE49-F238E27FC236}">
                <a16:creationId xmlns:a16="http://schemas.microsoft.com/office/drawing/2014/main" id="{881663B0-35CF-F099-B5AC-3B39C4812652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1600200" y="1762126"/>
            <a:ext cx="9763125" cy="4043764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Click icon to add chart</a:t>
            </a:r>
            <a:endParaRPr lang="en-US" dirty="0"/>
          </a:p>
        </p:txBody>
      </p:sp>
      <p:pic>
        <p:nvPicPr>
          <p:cNvPr id="4" name="Graphic 12">
            <a:extLst>
              <a:ext uri="{FF2B5EF4-FFF2-40B4-BE49-F238E27FC236}">
                <a16:creationId xmlns:a16="http://schemas.microsoft.com/office/drawing/2014/main" id="{4C3C43D0-5C3E-C125-F82B-8C39060357B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95101" y="6184877"/>
            <a:ext cx="2143243" cy="539071"/>
          </a:xfrm>
          <a:prstGeom prst="rect">
            <a:avLst/>
          </a:prstGeom>
        </p:spPr>
      </p:pic>
      <p:pic>
        <p:nvPicPr>
          <p:cNvPr id="8" name="Picture 7" descr="A green and black sign with white text&#10;&#10;Description automatically generated with low confidence">
            <a:extLst>
              <a:ext uri="{FF2B5EF4-FFF2-40B4-BE49-F238E27FC236}">
                <a16:creationId xmlns:a16="http://schemas.microsoft.com/office/drawing/2014/main" id="{7E56C374-2852-6E6F-2AF8-21CF637B98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1982" y="6186395"/>
            <a:ext cx="658314" cy="527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5550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2361708-C856-5679-5F26-DFD6544907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3301" y="662893"/>
            <a:ext cx="9844596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6BA814-9AC9-5238-F0A1-89F9D61B5B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00200" y="1988457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510D8D-B5B5-FA5C-2E75-85268E6345F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00200" y="6374044"/>
            <a:ext cx="1981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9707BB-F259-4D83-839F-2ABE0F4A8C61}" type="datetimeFigureOut">
              <a:rPr lang="en-US" smtClean="0"/>
              <a:t>11/5/2024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E07592-D92D-5E48-1F23-4A48048F69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581400" y="637404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8A7535-84D4-1921-62EB-192F99FD2C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324600" y="6374043"/>
            <a:ext cx="16120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66C538-CC72-4FB8-85E1-4D3EC643CF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0685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0" i="0" kern="1200" baseline="0">
          <a:solidFill>
            <a:schemeClr val="tx2"/>
          </a:solidFill>
          <a:latin typeface="+mn-lt"/>
          <a:ea typeface="+mj-ea"/>
          <a:cs typeface="+mj-cs"/>
        </a:defRPr>
      </a:lvl1pPr>
    </p:titleStyle>
    <p:bodyStyle>
      <a:lvl1pPr marL="160020" indent="-160020" algn="l" defTabSz="914400" rtl="0" eaLnBrk="1" latinLnBrk="0" hangingPunct="1">
        <a:lnSpc>
          <a:spcPts val="2000"/>
        </a:lnSpc>
        <a:spcBef>
          <a:spcPts val="1000"/>
        </a:spcBef>
        <a:buFont typeface="Wingdings" pitchFamily="2" charset="2"/>
        <a:buChar char="§"/>
        <a:defRPr sz="16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ts val="1800"/>
        </a:lnSpc>
        <a:spcBef>
          <a:spcPts val="500"/>
        </a:spcBef>
        <a:buFont typeface="Apple Symbols" panose="02000000000000000000" pitchFamily="2" charset="-79"/>
        <a:buChar char="⎻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640080" indent="-137160" algn="l" defTabSz="914400" rtl="0" eaLnBrk="1" latinLnBrk="0" hangingPunct="1">
        <a:lnSpc>
          <a:spcPts val="1600"/>
        </a:lnSpc>
        <a:spcBef>
          <a:spcPts val="500"/>
        </a:spcBef>
        <a:buFont typeface="Arial" panose="020B0604020202020204" pitchFamily="34" charset="0"/>
        <a:buChar char="•"/>
        <a:defRPr sz="12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640080" indent="-137160" algn="l" defTabSz="914400" rtl="0" eaLnBrk="1" latinLnBrk="0" hangingPunct="1">
        <a:lnSpc>
          <a:spcPts val="1600"/>
        </a:lnSpc>
        <a:spcBef>
          <a:spcPts val="500"/>
        </a:spcBef>
        <a:buFont typeface="Arial" panose="020B0604020202020204" pitchFamily="34" charset="0"/>
        <a:buChar char="•"/>
        <a:defRPr sz="12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640080" indent="-137160" algn="l" defTabSz="914400" rtl="0" eaLnBrk="1" latinLnBrk="0" hangingPunct="1">
        <a:lnSpc>
          <a:spcPts val="1600"/>
        </a:lnSpc>
        <a:spcBef>
          <a:spcPts val="500"/>
        </a:spcBef>
        <a:buFont typeface="Arial" panose="020B0604020202020204" pitchFamily="34" charset="0"/>
        <a:buChar char="•"/>
        <a:defRPr sz="12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2" orient="horz" pos="4056">
          <p15:clr>
            <a:srgbClr val="F26B43"/>
          </p15:clr>
        </p15:guide>
        <p15:guide id="27" pos="504">
          <p15:clr>
            <a:srgbClr val="F26B43"/>
          </p15:clr>
        </p15:guide>
        <p15:guide id="28" orient="horz" pos="4320">
          <p15:clr>
            <a:srgbClr val="F26B43"/>
          </p15:clr>
        </p15:guide>
        <p15:guide id="29">
          <p15:clr>
            <a:srgbClr val="F26B43"/>
          </p15:clr>
        </p15:guide>
        <p15:guide id="30" pos="1008">
          <p15:clr>
            <a:srgbClr val="F26B43"/>
          </p15:clr>
        </p15:guide>
        <p15:guide id="31" orient="horz" pos="480">
          <p15:clr>
            <a:srgbClr val="F26B43"/>
          </p15:clr>
        </p15:guide>
        <p15:guide id="32" pos="4224">
          <p15:clr>
            <a:srgbClr val="F26B43"/>
          </p15:clr>
        </p15:guide>
        <p15:guide id="33" orient="horz" pos="124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hr.virginia.edu/career-development/pm/uva-health-performance-management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uvanpgo.org/intranet/professional-development-continuing-education/peer-review-resources1/peer-review-resources/peer-review-timeline-and-steps/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uvanpgo.org/intranet/professional-development-continuing-education/peer-review-resources1/peer-review-resources/" TargetMode="Externa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>
            <a:extLst>
              <a:ext uri="{FF2B5EF4-FFF2-40B4-BE49-F238E27FC236}">
                <a16:creationId xmlns:a16="http://schemas.microsoft.com/office/drawing/2014/main" id="{38445B79-72F5-F46F-8042-6DCC631E11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0942" y="3427617"/>
            <a:ext cx="7624329" cy="834565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4400" b="1" dirty="0"/>
              <a:t>FY25 RN Peer Review</a:t>
            </a:r>
            <a:br>
              <a:rPr lang="en-US" sz="4400" b="1" dirty="0"/>
            </a:br>
            <a:endParaRPr lang="en-US" sz="3600" b="1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90942" y="4262182"/>
            <a:ext cx="7725943" cy="481074"/>
          </a:xfrm>
        </p:spPr>
        <p:txBody>
          <a:bodyPr/>
          <a:lstStyle/>
          <a:p>
            <a:r>
              <a:rPr lang="en-US" sz="2800" b="1" dirty="0"/>
              <a:t>NPGO Professional Development Committee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2709659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004983" y="2086203"/>
            <a:ext cx="3177137" cy="1158265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Peer Review Prep Tool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8519" y="59983"/>
            <a:ext cx="5851153" cy="6768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33396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408410" y="220041"/>
            <a:ext cx="9845550" cy="1158265"/>
          </a:xfrm>
        </p:spPr>
        <p:txBody>
          <a:bodyPr/>
          <a:lstStyle/>
          <a:p>
            <a:r>
              <a:rPr lang="en-US" b="1" dirty="0"/>
              <a:t>Recommended Timeline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3504371"/>
              </p:ext>
            </p:extLst>
          </p:nvPr>
        </p:nvGraphicFramePr>
        <p:xfrm>
          <a:off x="1408410" y="1058012"/>
          <a:ext cx="9985629" cy="3992880"/>
        </p:xfrm>
        <a:graphic>
          <a:graphicData uri="http://schemas.openxmlformats.org/drawingml/2006/table">
            <a:tbl>
              <a:tblPr firstRow="1" firstCol="1" bandRow="1"/>
              <a:tblGrid>
                <a:gridCol w="3143124">
                  <a:extLst>
                    <a:ext uri="{9D8B030D-6E8A-4147-A177-3AD203B41FA5}">
                      <a16:colId xmlns:a16="http://schemas.microsoft.com/office/drawing/2014/main" val="3203399684"/>
                    </a:ext>
                  </a:extLst>
                </a:gridCol>
                <a:gridCol w="263419">
                  <a:extLst>
                    <a:ext uri="{9D8B030D-6E8A-4147-A177-3AD203B41FA5}">
                      <a16:colId xmlns:a16="http://schemas.microsoft.com/office/drawing/2014/main" val="4129198201"/>
                    </a:ext>
                  </a:extLst>
                </a:gridCol>
                <a:gridCol w="3136959">
                  <a:extLst>
                    <a:ext uri="{9D8B030D-6E8A-4147-A177-3AD203B41FA5}">
                      <a16:colId xmlns:a16="http://schemas.microsoft.com/office/drawing/2014/main" val="4115753793"/>
                    </a:ext>
                  </a:extLst>
                </a:gridCol>
                <a:gridCol w="305168">
                  <a:extLst>
                    <a:ext uri="{9D8B030D-6E8A-4147-A177-3AD203B41FA5}">
                      <a16:colId xmlns:a16="http://schemas.microsoft.com/office/drawing/2014/main" val="2572750900"/>
                    </a:ext>
                  </a:extLst>
                </a:gridCol>
                <a:gridCol w="3136959">
                  <a:extLst>
                    <a:ext uri="{9D8B030D-6E8A-4147-A177-3AD203B41FA5}">
                      <a16:colId xmlns:a16="http://schemas.microsoft.com/office/drawing/2014/main" val="470834134"/>
                    </a:ext>
                  </a:extLst>
                </a:gridCol>
              </a:tblGrid>
              <a:tr h="28511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rgbClr val="FFFFFF"/>
                          </a:solidFill>
                          <a:effectLst/>
                          <a:latin typeface="Franklin Gothic Book" panose="020B05030201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November - December 2024</a:t>
                      </a:r>
                      <a:endParaRPr lang="en-US" sz="2400" dirty="0">
                        <a:effectLst/>
                        <a:latin typeface="Franklin Gothic Book" panose="020B0503020102020204" pitchFamily="34" charset="0"/>
                        <a:ea typeface="Franklin Gothic Book" panose="020B05030201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E74B5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>
                          <a:solidFill>
                            <a:srgbClr val="FFFFFF"/>
                          </a:solidFill>
                          <a:effectLst/>
                          <a:latin typeface="Franklin Gothic Book" panose="020B05030201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Franklin Gothic Book" panose="020B0503020102020204" pitchFamily="34" charset="0"/>
                        <a:ea typeface="Franklin Gothic Book" panose="020B05030201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rgbClr val="FFFFFF"/>
                          </a:solidFill>
                          <a:effectLst/>
                          <a:latin typeface="Franklin Gothic Book" panose="020B05030201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February - March 2025</a:t>
                      </a:r>
                      <a:endParaRPr lang="en-US" sz="2400" dirty="0">
                        <a:effectLst/>
                        <a:latin typeface="Franklin Gothic Book" panose="020B0503020102020204" pitchFamily="34" charset="0"/>
                        <a:ea typeface="Franklin Gothic Book" panose="020B05030201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E74B5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>
                          <a:solidFill>
                            <a:srgbClr val="FFFFFF"/>
                          </a:solidFill>
                          <a:effectLst/>
                          <a:latin typeface="Franklin Gothic Book" panose="020B05030201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Franklin Gothic Book" panose="020B0503020102020204" pitchFamily="34" charset="0"/>
                        <a:ea typeface="Franklin Gothic Book" panose="020B05030201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rgbClr val="FFFFFF"/>
                          </a:solidFill>
                          <a:effectLst/>
                          <a:latin typeface="Franklin Gothic Book" panose="020B05030201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Spring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rgbClr val="FFFFFF"/>
                          </a:solidFill>
                          <a:effectLst/>
                          <a:latin typeface="Franklin Gothic Book" panose="020B05030201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2025</a:t>
                      </a:r>
                      <a:endParaRPr lang="en-US" sz="2400" dirty="0">
                        <a:effectLst/>
                        <a:latin typeface="Franklin Gothic Book" panose="020B0503020102020204" pitchFamily="34" charset="0"/>
                        <a:ea typeface="Franklin Gothic Book" panose="020B05030201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E74B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175789"/>
                  </a:ext>
                </a:extLst>
              </a:tr>
              <a:tr h="141097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80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Franklin Gothic Book" panose="020B05030201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Complete 1</a:t>
                      </a:r>
                      <a:r>
                        <a:rPr lang="en-US" sz="2400" b="1" baseline="30000" dirty="0">
                          <a:effectLst/>
                          <a:latin typeface="Franklin Gothic Book" panose="020B05030201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 </a:t>
                      </a:r>
                      <a:r>
                        <a:rPr lang="en-US" sz="2400" b="1" dirty="0">
                          <a:effectLst/>
                          <a:latin typeface="Franklin Gothic Book" panose="020B05030201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Peer Review </a:t>
                      </a:r>
                      <a:endParaRPr lang="en-US" sz="2400" dirty="0">
                        <a:effectLst/>
                        <a:latin typeface="Franklin Gothic Book" panose="020B0503020102020204" pitchFamily="34" charset="0"/>
                        <a:ea typeface="Franklin Gothic Book" panose="020B050302010202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Franklin Gothic Book" panose="020B05030201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Non-Self- Selected</a:t>
                      </a:r>
                      <a:endParaRPr lang="en-US" sz="2400" dirty="0">
                        <a:effectLst/>
                        <a:latin typeface="Franklin Gothic Book" panose="020B0503020102020204" pitchFamily="34" charset="0"/>
                        <a:ea typeface="Franklin Gothic Book" panose="020B050302010202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Franklin Gothic Book" panose="020B05030201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Paired by*: </a:t>
                      </a:r>
                      <a:endParaRPr lang="en-US" sz="2400" dirty="0">
                        <a:effectLst/>
                        <a:latin typeface="Franklin Gothic Book" panose="020B0503020102020204" pitchFamily="34" charset="0"/>
                        <a:ea typeface="Franklin Gothic Book" panose="020B050302010202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Franklin Gothic Book" panose="020B0503020102020204" pitchFamily="34" charset="0"/>
                        <a:buChar char="-"/>
                      </a:pPr>
                      <a:r>
                        <a:rPr lang="en-US" sz="2000" dirty="0">
                          <a:effectLst/>
                          <a:latin typeface="Franklin Gothic Book" panose="020B05030201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Local Professional Governance Committee</a:t>
                      </a:r>
                      <a:endParaRPr lang="en-US" sz="2400" dirty="0">
                        <a:effectLst/>
                        <a:latin typeface="Franklin Gothic Book" panose="020B0503020102020204" pitchFamily="34" charset="0"/>
                        <a:ea typeface="Franklin Gothic Book" panose="020B050302010202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Franklin Gothic Book" panose="020B05030201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Or</a:t>
                      </a:r>
                      <a:endParaRPr lang="en-US" sz="2400" dirty="0">
                        <a:effectLst/>
                        <a:latin typeface="Franklin Gothic Book" panose="020B0503020102020204" pitchFamily="34" charset="0"/>
                        <a:ea typeface="Franklin Gothic Book" panose="020B050302010202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Franklin Gothic Book" panose="020B0503020102020204" pitchFamily="34" charset="0"/>
                        <a:buChar char="-"/>
                      </a:pPr>
                      <a:r>
                        <a:rPr lang="en-US" sz="2000" dirty="0">
                          <a:effectLst/>
                          <a:latin typeface="Franklin Gothic Book" panose="020B05030201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Manager </a:t>
                      </a:r>
                    </a:p>
                    <a:p>
                      <a:pPr marL="0" marR="0" lvl="0" indent="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Franklin Gothic Book" panose="020B0503020102020204" pitchFamily="34" charset="0"/>
                        <a:buNone/>
                      </a:pPr>
                      <a:endParaRPr lang="en-US" sz="2400" dirty="0">
                        <a:effectLst/>
                        <a:latin typeface="Franklin Gothic Book" panose="020B0503020102020204" pitchFamily="34" charset="0"/>
                        <a:ea typeface="Franklin Gothic Book" panose="020B05030201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Franklin Gothic Book" panose="020B05030201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Complete 2</a:t>
                      </a:r>
                      <a:r>
                        <a:rPr lang="en-US" sz="2400" b="1" baseline="30000" dirty="0">
                          <a:effectLst/>
                          <a:latin typeface="Franklin Gothic Book" panose="020B05030201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nd</a:t>
                      </a:r>
                      <a:r>
                        <a:rPr lang="en-US" sz="2400" b="1" dirty="0">
                          <a:effectLst/>
                          <a:latin typeface="Franklin Gothic Book" panose="020B05030201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Peer Review  </a:t>
                      </a:r>
                      <a:endParaRPr lang="en-US" sz="2400" dirty="0">
                        <a:effectLst/>
                        <a:latin typeface="Franklin Gothic Book" panose="020B0503020102020204" pitchFamily="34" charset="0"/>
                        <a:ea typeface="Franklin Gothic Book" panose="020B050302010202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Franklin Gothic Book" panose="020B05030201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Self-Selected</a:t>
                      </a:r>
                      <a:endParaRPr lang="en-US" sz="2400" dirty="0">
                        <a:effectLst/>
                        <a:latin typeface="Franklin Gothic Book" panose="020B0503020102020204" pitchFamily="34" charset="0"/>
                        <a:ea typeface="Franklin Gothic Book" panose="020B050302010202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Franklin Gothic Book" panose="020B05030201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400" dirty="0">
                        <a:effectLst/>
                        <a:latin typeface="Franklin Gothic Book" panose="020B0503020102020204" pitchFamily="34" charset="0"/>
                        <a:ea typeface="Franklin Gothic Book" panose="020B050302010202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Franklin Gothic Book" panose="020B05030201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400" dirty="0">
                        <a:effectLst/>
                        <a:latin typeface="Franklin Gothic Book" panose="020B0503020102020204" pitchFamily="34" charset="0"/>
                        <a:ea typeface="Franklin Gothic Book" panose="020B05030201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Franklin Gothic Book" panose="020B05030201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Ready for Annual Performance Appraisal </a:t>
                      </a:r>
                    </a:p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US" sz="2000" b="1" dirty="0">
                        <a:effectLst/>
                        <a:latin typeface="Franklin Gothic Book" panose="020B0503020102020204" pitchFamily="34" charset="0"/>
                        <a:ea typeface="Franklin Gothic Book" panose="020B050302010202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*Specific due dates shared each year by leadership and HR </a:t>
                      </a:r>
                      <a:endParaRPr lang="en-US" sz="2400" b="1" dirty="0">
                        <a:effectLst/>
                        <a:latin typeface="Franklin Gothic Book" panose="020B0503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effectLst/>
                        <a:latin typeface="Franklin Gothic Book" panose="020B0503020102020204" pitchFamily="34" charset="0"/>
                        <a:ea typeface="Franklin Gothic Book" panose="020B05030201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3654118"/>
                  </a:ext>
                </a:extLst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1335640" y="5142693"/>
            <a:ext cx="1005839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2000" b="0" i="0" dirty="0">
                <a:solidFill>
                  <a:srgbClr val="515151"/>
                </a:solidFill>
                <a:effectLst/>
                <a:latin typeface="Roboto" panose="02000000000000000000" pitchFamily="2" charset="0"/>
              </a:rPr>
              <a:t>For specifics about the Annual Performance Appraisal timeline, tools and more, please access the </a:t>
            </a:r>
            <a:r>
              <a:rPr lang="en-US" sz="2000" b="0" i="0" u="none" strike="noStrike" dirty="0">
                <a:solidFill>
                  <a:srgbClr val="1A3380"/>
                </a:solidFill>
                <a:effectLst/>
                <a:latin typeface="Roboto" panose="02000000000000000000" pitchFamily="2" charset="0"/>
                <a:hlinkClick r:id="rId3"/>
              </a:rPr>
              <a:t>HR Performance Management website</a:t>
            </a:r>
            <a:r>
              <a:rPr lang="en-US" sz="2000" b="0" i="0" dirty="0">
                <a:solidFill>
                  <a:srgbClr val="515151"/>
                </a:solidFill>
                <a:effectLst/>
                <a:latin typeface="Roboto" panose="02000000000000000000" pitchFamily="2" charset="0"/>
              </a:rPr>
              <a:t>.</a:t>
            </a:r>
            <a:endParaRPr lang="en-US" sz="2000" dirty="0">
              <a:effectLst/>
              <a:latin typeface="Franklin Gothic Book" panose="020B0503020102020204" pitchFamily="34" charset="0"/>
              <a:ea typeface="Franklin Gothic Book" panose="020B05030201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54137DB-2CC4-4C1D-AB3A-579589C8394B}"/>
              </a:ext>
            </a:extLst>
          </p:cNvPr>
          <p:cNvSpPr txBox="1"/>
          <p:nvPr/>
        </p:nvSpPr>
        <p:spPr>
          <a:xfrm>
            <a:off x="1408410" y="5991628"/>
            <a:ext cx="703694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*Recommend create/communicate pairs in advance as part of the preparation process.</a:t>
            </a:r>
          </a:p>
        </p:txBody>
      </p:sp>
    </p:spTree>
    <p:extLst>
      <p:ext uri="{BB962C8B-B14F-4D97-AF65-F5344CB8AC3E}">
        <p14:creationId xmlns:p14="http://schemas.microsoft.com/office/powerpoint/2010/main" val="42602180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br>
              <a:rPr lang="en-US" dirty="0"/>
            </a:b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328752" y="6059277"/>
            <a:ext cx="3712684" cy="79872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B7C0722-068B-400A-A3B4-6434A2521C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6317" y="255962"/>
            <a:ext cx="5157844" cy="6400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6A336E5-0C24-4C99-BE2F-1C75A1FCDA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8598" y="255962"/>
            <a:ext cx="5069367" cy="6400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1833146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>
            <a:extLst>
              <a:ext uri="{FF2B5EF4-FFF2-40B4-BE49-F238E27FC236}">
                <a16:creationId xmlns:a16="http://schemas.microsoft.com/office/drawing/2014/main" id="{38445B79-72F5-F46F-8042-6DCC631E11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70650" y="1839041"/>
            <a:ext cx="6484773" cy="834565"/>
          </a:xfrm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en-US" sz="4400" b="1" dirty="0"/>
              <a:t>RN Peer Review Website</a:t>
            </a:r>
            <a:br>
              <a:rPr lang="en-US" sz="4400" b="1" dirty="0"/>
            </a:br>
            <a:endParaRPr lang="en-US" sz="36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0356" y="2797444"/>
            <a:ext cx="3078338" cy="3078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60206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1736113" y="1344612"/>
            <a:ext cx="9409870" cy="4439797"/>
          </a:xfrm>
          <a:prstGeom prst="rect">
            <a:avLst/>
          </a:prstGeom>
          <a:ln w="57150">
            <a:solidFill>
              <a:schemeClr val="accent1"/>
            </a:solidFill>
          </a:ln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ts val="7000"/>
              </a:lnSpc>
              <a:spcBef>
                <a:spcPct val="0"/>
              </a:spcBef>
              <a:buNone/>
              <a:defRPr sz="7000" b="0" i="0" kern="1200" baseline="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2400" b="1" dirty="0">
                <a:solidFill>
                  <a:srgbClr val="002060"/>
                </a:solidFill>
              </a:rPr>
              <a:t> </a:t>
            </a:r>
            <a:br>
              <a:rPr lang="en-US" sz="3600" b="1" dirty="0">
                <a:solidFill>
                  <a:srgbClr val="002060"/>
                </a:solidFill>
              </a:rPr>
            </a:br>
            <a:r>
              <a:rPr lang="en-US" sz="3600" b="1" dirty="0">
                <a:solidFill>
                  <a:srgbClr val="002060"/>
                </a:solidFill>
              </a:rPr>
              <a:t>Peer Review… </a:t>
            </a:r>
          </a:p>
          <a:p>
            <a:pPr algn="ctr">
              <a:lnSpc>
                <a:spcPct val="100000"/>
              </a:lnSpc>
              <a:spcBef>
                <a:spcPts val="1200"/>
              </a:spcBef>
            </a:pPr>
            <a:r>
              <a:rPr lang="en-US" sz="3600" b="1" dirty="0">
                <a:solidFill>
                  <a:srgbClr val="002060"/>
                </a:solidFill>
              </a:rPr>
              <a:t>is a best practice as written into both the </a:t>
            </a:r>
            <a:br>
              <a:rPr lang="en-US" sz="3600" b="1" dirty="0">
                <a:solidFill>
                  <a:srgbClr val="002060"/>
                </a:solidFill>
              </a:rPr>
            </a:br>
            <a:r>
              <a:rPr lang="en-US" sz="3600" b="1" dirty="0">
                <a:solidFill>
                  <a:srgbClr val="002060"/>
                </a:solidFill>
              </a:rPr>
              <a:t>ANA Code of Ethics and Scopes &amp; Standards. </a:t>
            </a:r>
            <a:br>
              <a:rPr lang="en-US" sz="3600" b="1" dirty="0">
                <a:solidFill>
                  <a:srgbClr val="002060"/>
                </a:solidFill>
              </a:rPr>
            </a:br>
            <a:r>
              <a:rPr lang="en-US" sz="3600" b="1" dirty="0">
                <a:solidFill>
                  <a:srgbClr val="002060"/>
                </a:solidFill>
              </a:rPr>
              <a:t> </a:t>
            </a:r>
            <a:br>
              <a:rPr lang="en-US" sz="3600" b="1" dirty="0">
                <a:solidFill>
                  <a:srgbClr val="002060"/>
                </a:solidFill>
              </a:rPr>
            </a:br>
            <a:r>
              <a:rPr lang="en-US" sz="3600" b="1" dirty="0">
                <a:solidFill>
                  <a:srgbClr val="002060"/>
                </a:solidFill>
              </a:rPr>
              <a:t>The categories are based on our Professional Practice Model.</a:t>
            </a:r>
            <a:br>
              <a:rPr lang="en-US" sz="2800" b="1" dirty="0">
                <a:solidFill>
                  <a:srgbClr val="002060"/>
                </a:solidFill>
              </a:rPr>
            </a:br>
            <a:br>
              <a:rPr lang="en-US" sz="2800" b="1" dirty="0">
                <a:solidFill>
                  <a:srgbClr val="002060"/>
                </a:solidFill>
              </a:rPr>
            </a:br>
            <a:br>
              <a:rPr lang="en-US" sz="2800" b="1" dirty="0">
                <a:solidFill>
                  <a:srgbClr val="002060"/>
                </a:solidFill>
              </a:rPr>
            </a:br>
            <a:br>
              <a:rPr lang="en-US" dirty="0"/>
            </a:b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18595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2"/>
          <p:cNvSpPr txBox="1"/>
          <p:nvPr/>
        </p:nvSpPr>
        <p:spPr>
          <a:xfrm>
            <a:off x="1615733" y="1087870"/>
            <a:ext cx="10124501" cy="4900422"/>
          </a:xfrm>
          <a:prstGeom prst="rect">
            <a:avLst/>
          </a:prstGeom>
        </p:spPr>
        <p:txBody>
          <a:bodyPr vert="horz" wrap="square" lIns="0" tIns="10646" rIns="0" bIns="0" rtlCol="0">
            <a:spAutoFit/>
          </a:bodyPr>
          <a:lstStyle/>
          <a:p>
            <a:pPr>
              <a:lnSpc>
                <a:spcPts val="2881"/>
              </a:lnSpc>
              <a:spcBef>
                <a:spcPts val="84"/>
              </a:spcBef>
            </a:pPr>
            <a:r>
              <a:rPr sz="2471" b="1" spc="-9" dirty="0">
                <a:cs typeface="Calibri"/>
              </a:rPr>
              <a:t>Code </a:t>
            </a:r>
            <a:r>
              <a:rPr sz="2471" b="1" dirty="0">
                <a:cs typeface="Calibri"/>
              </a:rPr>
              <a:t>of </a:t>
            </a:r>
            <a:r>
              <a:rPr sz="2471" b="1" spc="-9" dirty="0">
                <a:cs typeface="Calibri"/>
              </a:rPr>
              <a:t>Ethics </a:t>
            </a:r>
            <a:r>
              <a:rPr sz="2471" b="1" spc="-18" dirty="0">
                <a:cs typeface="Calibri"/>
              </a:rPr>
              <a:t>for</a:t>
            </a:r>
            <a:r>
              <a:rPr sz="2471" b="1" spc="4" dirty="0">
                <a:cs typeface="Calibri"/>
              </a:rPr>
              <a:t> </a:t>
            </a:r>
            <a:r>
              <a:rPr sz="2471" b="1" spc="-13" dirty="0">
                <a:cs typeface="Calibri"/>
              </a:rPr>
              <a:t>Nurses</a:t>
            </a:r>
            <a:endParaRPr sz="2471" dirty="0">
              <a:cs typeface="Calibri"/>
            </a:endParaRPr>
          </a:p>
          <a:p>
            <a:pPr marL="11206">
              <a:lnSpc>
                <a:spcPts val="2457"/>
              </a:lnSpc>
            </a:pPr>
            <a:r>
              <a:rPr sz="2118" b="1" spc="-4" dirty="0">
                <a:cs typeface="Calibri"/>
              </a:rPr>
              <a:t>5.2 </a:t>
            </a:r>
            <a:r>
              <a:rPr sz="2118" b="1" spc="-9" dirty="0">
                <a:cs typeface="Calibri"/>
              </a:rPr>
              <a:t>Professional </a:t>
            </a:r>
            <a:r>
              <a:rPr sz="2118" b="1" spc="-4" dirty="0">
                <a:cs typeface="Calibri"/>
              </a:rPr>
              <a:t>growth and maintenance </a:t>
            </a:r>
            <a:r>
              <a:rPr sz="2118" b="1" dirty="0">
                <a:cs typeface="Calibri"/>
              </a:rPr>
              <a:t>of</a:t>
            </a:r>
            <a:r>
              <a:rPr sz="2118" b="1" spc="-40" dirty="0">
                <a:cs typeface="Calibri"/>
              </a:rPr>
              <a:t> </a:t>
            </a:r>
            <a:r>
              <a:rPr sz="2118" b="1" spc="-9" dirty="0">
                <a:cs typeface="Calibri"/>
              </a:rPr>
              <a:t>competence</a:t>
            </a:r>
            <a:endParaRPr sz="2118" dirty="0">
              <a:cs typeface="Calibri"/>
            </a:endParaRPr>
          </a:p>
          <a:p>
            <a:pPr>
              <a:spcBef>
                <a:spcPts val="9"/>
              </a:spcBef>
            </a:pPr>
            <a:endParaRPr sz="2074" dirty="0">
              <a:cs typeface="Calibri"/>
            </a:endParaRPr>
          </a:p>
          <a:p>
            <a:pPr marL="11206" marR="244862"/>
            <a:r>
              <a:rPr sz="2400" spc="-4" dirty="0">
                <a:cs typeface="Calibri"/>
              </a:rPr>
              <a:t>Though </a:t>
            </a:r>
            <a:r>
              <a:rPr sz="2400" dirty="0">
                <a:cs typeface="Calibri"/>
              </a:rPr>
              <a:t>it has </a:t>
            </a:r>
            <a:r>
              <a:rPr sz="2400" spc="-4" dirty="0">
                <a:cs typeface="Calibri"/>
              </a:rPr>
              <a:t>consequences </a:t>
            </a:r>
            <a:r>
              <a:rPr sz="2400" spc="-18" dirty="0">
                <a:cs typeface="Calibri"/>
              </a:rPr>
              <a:t>for </a:t>
            </a:r>
            <a:r>
              <a:rPr sz="2400" spc="-9" dirty="0">
                <a:cs typeface="Calibri"/>
              </a:rPr>
              <a:t>others, </a:t>
            </a:r>
            <a:r>
              <a:rPr sz="2400" spc="-4" dirty="0">
                <a:cs typeface="Calibri"/>
              </a:rPr>
              <a:t>maintenance </a:t>
            </a:r>
            <a:r>
              <a:rPr sz="2400" spc="-9" dirty="0">
                <a:cs typeface="Calibri"/>
              </a:rPr>
              <a:t>of competence </a:t>
            </a:r>
            <a:r>
              <a:rPr sz="2400" spc="-4" dirty="0">
                <a:cs typeface="Calibri"/>
              </a:rPr>
              <a:t>and ongoing </a:t>
            </a:r>
            <a:r>
              <a:rPr sz="2400" spc="-9" dirty="0">
                <a:cs typeface="Calibri"/>
              </a:rPr>
              <a:t>professional growth </a:t>
            </a:r>
            <a:r>
              <a:rPr sz="2400" spc="-13" dirty="0">
                <a:cs typeface="Calibri"/>
              </a:rPr>
              <a:t>involves </a:t>
            </a:r>
            <a:r>
              <a:rPr sz="2400" spc="-4" dirty="0">
                <a:cs typeface="Calibri"/>
              </a:rPr>
              <a:t>the </a:t>
            </a:r>
            <a:r>
              <a:rPr sz="2400" spc="-13" dirty="0">
                <a:cs typeface="Calibri"/>
              </a:rPr>
              <a:t>control </a:t>
            </a:r>
            <a:r>
              <a:rPr sz="2400" spc="-9" dirty="0">
                <a:cs typeface="Calibri"/>
              </a:rPr>
              <a:t>of </a:t>
            </a:r>
            <a:r>
              <a:rPr sz="2400" spc="-26" dirty="0">
                <a:cs typeface="Calibri"/>
              </a:rPr>
              <a:t>one’s </a:t>
            </a:r>
            <a:r>
              <a:rPr sz="2400" spc="-13" dirty="0">
                <a:cs typeface="Calibri"/>
              </a:rPr>
              <a:t>own </a:t>
            </a:r>
            <a:r>
              <a:rPr sz="2400" spc="-4" dirty="0">
                <a:cs typeface="Calibri"/>
              </a:rPr>
              <a:t>conduct </a:t>
            </a:r>
            <a:r>
              <a:rPr sz="2400" dirty="0">
                <a:cs typeface="Calibri"/>
              </a:rPr>
              <a:t>in a </a:t>
            </a:r>
            <a:r>
              <a:rPr sz="2400" spc="-26" dirty="0">
                <a:cs typeface="Calibri"/>
              </a:rPr>
              <a:t>way </a:t>
            </a:r>
            <a:r>
              <a:rPr sz="2400" spc="-9" dirty="0">
                <a:cs typeface="Calibri"/>
              </a:rPr>
              <a:t>that </a:t>
            </a:r>
            <a:r>
              <a:rPr sz="2400" dirty="0">
                <a:cs typeface="Calibri"/>
              </a:rPr>
              <a:t>is </a:t>
            </a:r>
            <a:r>
              <a:rPr sz="2400" spc="-4" dirty="0">
                <a:cs typeface="Calibri"/>
              </a:rPr>
              <a:t>primarily</a:t>
            </a:r>
            <a:r>
              <a:rPr sz="2400" spc="22" dirty="0">
                <a:cs typeface="Calibri"/>
              </a:rPr>
              <a:t> </a:t>
            </a:r>
            <a:r>
              <a:rPr sz="2400" spc="-9" dirty="0">
                <a:cs typeface="Calibri"/>
              </a:rPr>
              <a:t>self-regarding.</a:t>
            </a:r>
            <a:endParaRPr lang="en-US" sz="2400" spc="-9" dirty="0">
              <a:cs typeface="Calibri"/>
            </a:endParaRPr>
          </a:p>
          <a:p>
            <a:pPr marL="11206" marR="244862"/>
            <a:endParaRPr dirty="0">
              <a:cs typeface="Calibri"/>
            </a:endParaRPr>
          </a:p>
          <a:p>
            <a:pPr marL="11206" marR="4483"/>
            <a:r>
              <a:rPr sz="2400" spc="-4" dirty="0">
                <a:cs typeface="Calibri"/>
              </a:rPr>
              <a:t>Competence </a:t>
            </a:r>
            <a:r>
              <a:rPr sz="2400" spc="-13" dirty="0">
                <a:cs typeface="Calibri"/>
              </a:rPr>
              <a:t>affects </a:t>
            </a:r>
            <a:r>
              <a:rPr sz="2400" spc="-26" dirty="0">
                <a:cs typeface="Calibri"/>
              </a:rPr>
              <a:t>one’s </a:t>
            </a:r>
            <a:r>
              <a:rPr sz="2400" spc="-4" dirty="0">
                <a:cs typeface="Calibri"/>
              </a:rPr>
              <a:t>self-respect, self-esteem, </a:t>
            </a:r>
            <a:r>
              <a:rPr sz="2400" spc="-13" dirty="0">
                <a:cs typeface="Calibri"/>
              </a:rPr>
              <a:t>professional  status, </a:t>
            </a:r>
            <a:r>
              <a:rPr sz="2400" spc="-4" dirty="0">
                <a:cs typeface="Calibri"/>
              </a:rPr>
              <a:t>and the </a:t>
            </a:r>
            <a:r>
              <a:rPr sz="2400" dirty="0">
                <a:cs typeface="Calibri"/>
              </a:rPr>
              <a:t>meaningfulness of </a:t>
            </a:r>
            <a:r>
              <a:rPr sz="2400" spc="-9" dirty="0">
                <a:cs typeface="Calibri"/>
              </a:rPr>
              <a:t>work. </a:t>
            </a:r>
            <a:r>
              <a:rPr sz="2400" spc="-4" dirty="0">
                <a:cs typeface="Calibri"/>
              </a:rPr>
              <a:t>In </a:t>
            </a:r>
            <a:r>
              <a:rPr sz="2400" dirty="0">
                <a:cs typeface="Calibri"/>
              </a:rPr>
              <a:t>all </a:t>
            </a:r>
            <a:r>
              <a:rPr sz="2400" spc="-9" dirty="0">
                <a:cs typeface="Calibri"/>
              </a:rPr>
              <a:t>nursing roles, </a:t>
            </a:r>
            <a:r>
              <a:rPr sz="2400" b="1" spc="-9" dirty="0">
                <a:solidFill>
                  <a:srgbClr val="E47200"/>
                </a:solidFill>
                <a:cs typeface="Calibri"/>
              </a:rPr>
              <a:t>evaluation </a:t>
            </a:r>
            <a:r>
              <a:rPr sz="2400" b="1" dirty="0">
                <a:solidFill>
                  <a:srgbClr val="E47200"/>
                </a:solidFill>
                <a:cs typeface="Calibri"/>
              </a:rPr>
              <a:t>of </a:t>
            </a:r>
            <a:r>
              <a:rPr sz="2400" b="1" spc="-22" dirty="0">
                <a:solidFill>
                  <a:srgbClr val="E47200"/>
                </a:solidFill>
                <a:cs typeface="Calibri"/>
              </a:rPr>
              <a:t>one’s </a:t>
            </a:r>
            <a:r>
              <a:rPr sz="2400" b="1" spc="4" dirty="0">
                <a:solidFill>
                  <a:srgbClr val="E47200"/>
                </a:solidFill>
                <a:cs typeface="Calibri"/>
              </a:rPr>
              <a:t>own </a:t>
            </a:r>
            <a:r>
              <a:rPr sz="2400" b="1" spc="-4" dirty="0">
                <a:solidFill>
                  <a:srgbClr val="E47200"/>
                </a:solidFill>
                <a:cs typeface="Calibri"/>
              </a:rPr>
              <a:t>performance, coupled </a:t>
            </a:r>
            <a:r>
              <a:rPr sz="2400" b="1" spc="-9" dirty="0">
                <a:solidFill>
                  <a:srgbClr val="E47200"/>
                </a:solidFill>
                <a:cs typeface="Calibri"/>
              </a:rPr>
              <a:t>with </a:t>
            </a:r>
            <a:r>
              <a:rPr sz="2400" b="1" dirty="0">
                <a:solidFill>
                  <a:srgbClr val="E47200"/>
                </a:solidFill>
                <a:cs typeface="Calibri"/>
              </a:rPr>
              <a:t>peer </a:t>
            </a:r>
            <a:r>
              <a:rPr sz="2400" b="1" spc="-9" dirty="0">
                <a:solidFill>
                  <a:srgbClr val="E47200"/>
                </a:solidFill>
                <a:cs typeface="Calibri"/>
              </a:rPr>
              <a:t>review</a:t>
            </a:r>
            <a:r>
              <a:rPr sz="2400" spc="-9" dirty="0">
                <a:cs typeface="Calibri"/>
              </a:rPr>
              <a:t>, </a:t>
            </a:r>
            <a:r>
              <a:rPr sz="2400" dirty="0">
                <a:cs typeface="Calibri"/>
              </a:rPr>
              <a:t>is a </a:t>
            </a:r>
            <a:r>
              <a:rPr sz="2400" spc="-4" dirty="0">
                <a:cs typeface="Calibri"/>
              </a:rPr>
              <a:t>means </a:t>
            </a:r>
            <a:r>
              <a:rPr sz="2400" spc="-9" dirty="0">
                <a:cs typeface="Calibri"/>
              </a:rPr>
              <a:t>by </a:t>
            </a:r>
            <a:r>
              <a:rPr sz="2400" spc="-4" dirty="0">
                <a:cs typeface="Calibri"/>
              </a:rPr>
              <a:t>which </a:t>
            </a:r>
            <a:r>
              <a:rPr sz="2400" spc="-9" dirty="0">
                <a:cs typeface="Calibri"/>
              </a:rPr>
              <a:t>nursing practice </a:t>
            </a:r>
            <a:r>
              <a:rPr sz="2400" spc="-13" dirty="0">
                <a:cs typeface="Calibri"/>
              </a:rPr>
              <a:t>can </a:t>
            </a:r>
            <a:r>
              <a:rPr sz="2400" spc="-9" dirty="0">
                <a:cs typeface="Calibri"/>
              </a:rPr>
              <a:t>be </a:t>
            </a:r>
            <a:r>
              <a:rPr sz="2400" spc="-4" dirty="0">
                <a:cs typeface="Calibri"/>
              </a:rPr>
              <a:t>held </a:t>
            </a:r>
            <a:r>
              <a:rPr sz="2400" spc="-9" dirty="0">
                <a:cs typeface="Calibri"/>
              </a:rPr>
              <a:t>to </a:t>
            </a:r>
            <a:r>
              <a:rPr sz="2400" spc="4" dirty="0">
                <a:cs typeface="Calibri"/>
              </a:rPr>
              <a:t>the </a:t>
            </a:r>
            <a:r>
              <a:rPr sz="2400" spc="-4" dirty="0">
                <a:cs typeface="Calibri"/>
              </a:rPr>
              <a:t>highest </a:t>
            </a:r>
            <a:r>
              <a:rPr sz="2400" spc="-13" dirty="0">
                <a:cs typeface="Calibri"/>
              </a:rPr>
              <a:t>standards. </a:t>
            </a:r>
            <a:endParaRPr lang="en-US" sz="2400" spc="-13" dirty="0">
              <a:cs typeface="Calibri"/>
            </a:endParaRPr>
          </a:p>
          <a:p>
            <a:pPr marL="11206" marR="4483"/>
            <a:endParaRPr lang="en-US" i="1" spc="-13" dirty="0">
              <a:cs typeface="Calibri"/>
            </a:endParaRPr>
          </a:p>
          <a:p>
            <a:pPr marL="11206" marR="4483"/>
            <a:r>
              <a:rPr sz="2400" b="1" spc="-4" dirty="0">
                <a:solidFill>
                  <a:srgbClr val="E47200"/>
                </a:solidFill>
                <a:cs typeface="Calibri"/>
              </a:rPr>
              <a:t>Each nurse is responsible for participating in the development of criteria for evaluation of practice and for using  those criteria in peer and self-assessment.</a:t>
            </a:r>
          </a:p>
        </p:txBody>
      </p:sp>
      <p:sp>
        <p:nvSpPr>
          <p:cNvPr id="6" name="object 3"/>
          <p:cNvSpPr/>
          <p:nvPr/>
        </p:nvSpPr>
        <p:spPr>
          <a:xfrm>
            <a:off x="8497032" y="71599"/>
            <a:ext cx="3313271" cy="115343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588"/>
          </a:p>
        </p:txBody>
      </p:sp>
    </p:spTree>
    <p:extLst>
      <p:ext uri="{BB962C8B-B14F-4D97-AF65-F5344CB8AC3E}">
        <p14:creationId xmlns:p14="http://schemas.microsoft.com/office/powerpoint/2010/main" val="11193018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1553379" y="1785288"/>
            <a:ext cx="9816028" cy="4199641"/>
          </a:xfrm>
          <a:prstGeom prst="rect">
            <a:avLst/>
          </a:prstGeom>
        </p:spPr>
        <p:txBody>
          <a:bodyPr vert="horz" wrap="square" lIns="0" tIns="11206" rIns="0" bIns="0" rtlCol="0">
            <a:spAutoFit/>
          </a:bodyPr>
          <a:lstStyle/>
          <a:p>
            <a:pPr marR="356366">
              <a:spcBef>
                <a:spcPts val="88"/>
              </a:spcBef>
              <a:tabLst>
                <a:tab pos="239258" algn="l"/>
                <a:tab pos="239819" algn="l"/>
                <a:tab pos="1463006" algn="l"/>
              </a:tabLst>
            </a:pPr>
            <a:r>
              <a:rPr lang="en-US" sz="2800" b="1" spc="-9" dirty="0">
                <a:solidFill>
                  <a:srgbClr val="232D4B"/>
                </a:solidFill>
                <a:latin typeface="Franklin Gothic Book" panose="020B0503020102020204" pitchFamily="34" charset="0"/>
                <a:cs typeface="Arial"/>
              </a:rPr>
              <a:t>ANA Scope and Standards of Practice</a:t>
            </a:r>
            <a:r>
              <a:rPr lang="en-US" sz="2800" spc="-9" dirty="0">
                <a:solidFill>
                  <a:srgbClr val="232D4B"/>
                </a:solidFill>
                <a:latin typeface="Franklin Gothic Book" panose="020B0503020102020204" pitchFamily="34" charset="0"/>
                <a:cs typeface="Arial"/>
              </a:rPr>
              <a:t>, 4th Edition, Standard 16</a:t>
            </a:r>
            <a:endParaRPr lang="en-US" sz="2800" dirty="0">
              <a:latin typeface="Franklin Gothic Book" panose="020B0503020102020204" pitchFamily="34" charset="0"/>
              <a:cs typeface="Arial"/>
            </a:endParaRPr>
          </a:p>
          <a:p>
            <a:pPr marR="356366">
              <a:spcBef>
                <a:spcPts val="88"/>
              </a:spcBef>
              <a:tabLst>
                <a:tab pos="239258" algn="l"/>
                <a:tab pos="239819" algn="l"/>
                <a:tab pos="1463006" algn="l"/>
              </a:tabLst>
            </a:pPr>
            <a:endParaRPr lang="en-US" sz="2400" spc="-9" dirty="0">
              <a:solidFill>
                <a:srgbClr val="232D4B"/>
              </a:solidFill>
              <a:latin typeface="Franklin Gothic Book" panose="020B0503020102020204" pitchFamily="34" charset="0"/>
              <a:cs typeface="Arial"/>
            </a:endParaRPr>
          </a:p>
          <a:p>
            <a:pPr marR="356366">
              <a:spcBef>
                <a:spcPts val="88"/>
              </a:spcBef>
              <a:tabLst>
                <a:tab pos="239258" algn="l"/>
                <a:tab pos="239819" algn="l"/>
                <a:tab pos="1463006" algn="l"/>
              </a:tabLst>
            </a:pPr>
            <a:r>
              <a:rPr lang="en-US" sz="2400" spc="-9" dirty="0">
                <a:solidFill>
                  <a:srgbClr val="232D4B"/>
                </a:solidFill>
                <a:latin typeface="Franklin Gothic Book" panose="020B0503020102020204" pitchFamily="34" charset="0"/>
                <a:cs typeface="Arial"/>
              </a:rPr>
              <a:t>“Registered Nurses shall engage in self-reflection and self-evaluation of nursing practice on a regular basis, identifying areas of strength as well as areas in which professional growth would be beneficial.” </a:t>
            </a:r>
          </a:p>
          <a:p>
            <a:pPr marL="10646" marR="356366">
              <a:spcBef>
                <a:spcPts val="88"/>
              </a:spcBef>
              <a:tabLst>
                <a:tab pos="239258" algn="l"/>
                <a:tab pos="239819" algn="l"/>
                <a:tab pos="1463006" algn="l"/>
              </a:tabLst>
            </a:pPr>
            <a:endParaRPr lang="en-US" sz="2400" spc="-9" dirty="0">
              <a:solidFill>
                <a:srgbClr val="232D4B"/>
              </a:solidFill>
              <a:latin typeface="Franklin Gothic Book" panose="020B0503020102020204" pitchFamily="34" charset="0"/>
              <a:cs typeface="Arial"/>
            </a:endParaRPr>
          </a:p>
          <a:p>
            <a:pPr marL="10646" marR="356366">
              <a:spcBef>
                <a:spcPts val="88"/>
              </a:spcBef>
              <a:tabLst>
                <a:tab pos="239258" algn="l"/>
                <a:tab pos="239819" algn="l"/>
                <a:tab pos="1463006" algn="l"/>
              </a:tabLst>
            </a:pPr>
            <a:r>
              <a:rPr lang="en-US" sz="2400" spc="-9" dirty="0">
                <a:solidFill>
                  <a:srgbClr val="232D4B"/>
                </a:solidFill>
                <a:latin typeface="Franklin Gothic Book" panose="020B0503020102020204" pitchFamily="34" charset="0"/>
                <a:cs typeface="Arial"/>
              </a:rPr>
              <a:t>Registered Nurses “</a:t>
            </a:r>
            <a:r>
              <a:rPr lang="en-US" sz="2400" spc="-9" dirty="0">
                <a:solidFill>
                  <a:schemeClr val="accent1"/>
                </a:solidFill>
                <a:latin typeface="Franklin Gothic Book" panose="020B0503020102020204" pitchFamily="34" charset="0"/>
                <a:cs typeface="Arial"/>
              </a:rPr>
              <a:t>seek feedback regarding one’s own practice </a:t>
            </a:r>
            <a:r>
              <a:rPr lang="en-US" sz="2400" spc="-9" dirty="0">
                <a:solidFill>
                  <a:srgbClr val="232D4B"/>
                </a:solidFill>
                <a:latin typeface="Franklin Gothic Book" panose="020B0503020102020204" pitchFamily="34" charset="0"/>
                <a:cs typeface="Arial"/>
              </a:rPr>
              <a:t>from healthcare consumers, peers, colleagues, supervisors, and others” and “</a:t>
            </a:r>
            <a:r>
              <a:rPr lang="en-US" sz="2400" spc="-9" dirty="0">
                <a:solidFill>
                  <a:schemeClr val="accent1"/>
                </a:solidFill>
                <a:latin typeface="Franklin Gothic Book" panose="020B0503020102020204" pitchFamily="34" charset="0"/>
                <a:cs typeface="Arial"/>
              </a:rPr>
              <a:t>provide peers and others with constructive feedback </a:t>
            </a:r>
            <a:r>
              <a:rPr lang="en-US" sz="2400" spc="-9" dirty="0">
                <a:solidFill>
                  <a:srgbClr val="232D4B"/>
                </a:solidFill>
                <a:latin typeface="Franklin Gothic Book" panose="020B0503020102020204" pitchFamily="34" charset="0"/>
                <a:cs typeface="Arial"/>
              </a:rPr>
              <a:t>regarding their practice or role performance.” </a:t>
            </a:r>
          </a:p>
          <a:p>
            <a:pPr marL="10646" marR="356366">
              <a:spcBef>
                <a:spcPts val="88"/>
              </a:spcBef>
              <a:tabLst>
                <a:tab pos="239258" algn="l"/>
                <a:tab pos="239819" algn="l"/>
                <a:tab pos="1463006" algn="l"/>
              </a:tabLst>
            </a:pPr>
            <a:endParaRPr lang="en-US" sz="2400" spc="-9" dirty="0">
              <a:solidFill>
                <a:srgbClr val="232D4B"/>
              </a:solidFill>
              <a:latin typeface="Franklin Gothic Book" panose="020B0503020102020204" pitchFamily="34" charset="0"/>
              <a:cs typeface="Arial"/>
            </a:endParaRPr>
          </a:p>
        </p:txBody>
      </p:sp>
      <p:sp>
        <p:nvSpPr>
          <p:cNvPr id="5" name="object 3"/>
          <p:cNvSpPr/>
          <p:nvPr/>
        </p:nvSpPr>
        <p:spPr>
          <a:xfrm>
            <a:off x="8551896" y="256727"/>
            <a:ext cx="3313271" cy="115343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588"/>
          </a:p>
        </p:txBody>
      </p:sp>
    </p:spTree>
    <p:extLst>
      <p:ext uri="{BB962C8B-B14F-4D97-AF65-F5344CB8AC3E}">
        <p14:creationId xmlns:p14="http://schemas.microsoft.com/office/powerpoint/2010/main" val="34111993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ject 3"/>
          <p:cNvSpPr txBox="1"/>
          <p:nvPr/>
        </p:nvSpPr>
        <p:spPr>
          <a:xfrm>
            <a:off x="1841501" y="1806842"/>
            <a:ext cx="9395704" cy="4456122"/>
          </a:xfrm>
          <a:prstGeom prst="rect">
            <a:avLst/>
          </a:prstGeom>
        </p:spPr>
        <p:txBody>
          <a:bodyPr vert="horz" wrap="square" lIns="0" tIns="11206" rIns="0" bIns="0" rtlCol="0">
            <a:spAutoFit/>
          </a:bodyPr>
          <a:lstStyle/>
          <a:p>
            <a:pPr marL="10646" marR="356366">
              <a:spcBef>
                <a:spcPts val="88"/>
              </a:spcBef>
              <a:tabLst>
                <a:tab pos="239258" algn="l"/>
                <a:tab pos="239819" algn="l"/>
                <a:tab pos="1463006" algn="l"/>
              </a:tabLst>
            </a:pPr>
            <a:r>
              <a:rPr sz="2400" spc="-9" dirty="0">
                <a:solidFill>
                  <a:srgbClr val="232D4B"/>
                </a:solidFill>
                <a:latin typeface="Franklin Gothic Book" panose="020B0503020102020204" pitchFamily="34" charset="0"/>
                <a:cs typeface="Arial"/>
              </a:rPr>
              <a:t>Purpose:</a:t>
            </a:r>
            <a:r>
              <a:rPr lang="en-US" sz="2400" spc="-9" dirty="0">
                <a:solidFill>
                  <a:srgbClr val="232D4B"/>
                </a:solidFill>
                <a:latin typeface="Franklin Gothic Book" panose="020B0503020102020204" pitchFamily="34" charset="0"/>
                <a:cs typeface="Arial"/>
              </a:rPr>
              <a:t> S</a:t>
            </a:r>
            <a:r>
              <a:rPr sz="2400" spc="-4" dirty="0">
                <a:solidFill>
                  <a:srgbClr val="232D4B"/>
                </a:solidFill>
                <a:latin typeface="Franklin Gothic Book" panose="020B0503020102020204" pitchFamily="34" charset="0"/>
                <a:cs typeface="Arial"/>
              </a:rPr>
              <a:t>timulate professionalism through increased  accountability </a:t>
            </a:r>
            <a:r>
              <a:rPr sz="2400" dirty="0">
                <a:solidFill>
                  <a:srgbClr val="232D4B"/>
                </a:solidFill>
                <a:latin typeface="Franklin Gothic Book" panose="020B0503020102020204" pitchFamily="34" charset="0"/>
                <a:cs typeface="Arial"/>
              </a:rPr>
              <a:t>and </a:t>
            </a:r>
            <a:r>
              <a:rPr sz="2400" spc="-4" dirty="0">
                <a:solidFill>
                  <a:srgbClr val="232D4B"/>
                </a:solidFill>
                <a:latin typeface="Franklin Gothic Book" panose="020B0503020102020204" pitchFamily="34" charset="0"/>
                <a:cs typeface="Arial"/>
              </a:rPr>
              <a:t>promote </a:t>
            </a:r>
            <a:r>
              <a:rPr sz="2400" dirty="0">
                <a:solidFill>
                  <a:srgbClr val="232D4B"/>
                </a:solidFill>
                <a:latin typeface="Franklin Gothic Book" panose="020B0503020102020204" pitchFamily="34" charset="0"/>
                <a:cs typeface="Arial"/>
              </a:rPr>
              <a:t>self </a:t>
            </a:r>
            <a:r>
              <a:rPr sz="2400" spc="-9" dirty="0">
                <a:solidFill>
                  <a:srgbClr val="232D4B"/>
                </a:solidFill>
                <a:latin typeface="Franklin Gothic Book" panose="020B0503020102020204" pitchFamily="34" charset="0"/>
                <a:cs typeface="Arial"/>
              </a:rPr>
              <a:t>regulation </a:t>
            </a:r>
            <a:r>
              <a:rPr sz="2400" dirty="0">
                <a:solidFill>
                  <a:srgbClr val="232D4B"/>
                </a:solidFill>
                <a:latin typeface="Franklin Gothic Book" panose="020B0503020102020204" pitchFamily="34" charset="0"/>
                <a:cs typeface="Arial"/>
              </a:rPr>
              <a:t>of</a:t>
            </a:r>
            <a:r>
              <a:rPr sz="2400" spc="79" dirty="0">
                <a:solidFill>
                  <a:srgbClr val="232D4B"/>
                </a:solidFill>
                <a:latin typeface="Franklin Gothic Book" panose="020B0503020102020204" pitchFamily="34" charset="0"/>
                <a:cs typeface="Arial"/>
              </a:rPr>
              <a:t> </a:t>
            </a:r>
            <a:r>
              <a:rPr sz="2400" spc="-4" dirty="0">
                <a:solidFill>
                  <a:srgbClr val="232D4B"/>
                </a:solidFill>
                <a:latin typeface="Franklin Gothic Book" panose="020B0503020102020204" pitchFamily="34" charset="0"/>
                <a:cs typeface="Arial"/>
              </a:rPr>
              <a:t>practice.</a:t>
            </a:r>
            <a:endParaRPr lang="en-US" sz="2400" spc="-4" dirty="0">
              <a:solidFill>
                <a:srgbClr val="232D4B"/>
              </a:solidFill>
              <a:latin typeface="Franklin Gothic Book" panose="020B0503020102020204" pitchFamily="34" charset="0"/>
              <a:cs typeface="Arial"/>
            </a:endParaRPr>
          </a:p>
          <a:p>
            <a:pPr marL="10646" marR="356366">
              <a:spcBef>
                <a:spcPts val="88"/>
              </a:spcBef>
              <a:tabLst>
                <a:tab pos="239258" algn="l"/>
                <a:tab pos="239819" algn="l"/>
                <a:tab pos="1463006" algn="l"/>
              </a:tabLst>
            </a:pPr>
            <a:endParaRPr sz="2400" dirty="0">
              <a:solidFill>
                <a:srgbClr val="232D4B"/>
              </a:solidFill>
              <a:latin typeface="Franklin Gothic Book" panose="020B0503020102020204" pitchFamily="34" charset="0"/>
              <a:cs typeface="Arial"/>
            </a:endParaRPr>
          </a:p>
          <a:p>
            <a:pPr marL="811308" lvl="1" indent="-342900">
              <a:buFont typeface="Arial" panose="020B0604020202020204" pitchFamily="34" charset="0"/>
              <a:buChar char="•"/>
              <a:tabLst>
                <a:tab pos="239258" algn="l"/>
                <a:tab pos="239819" algn="l"/>
              </a:tabLst>
            </a:pPr>
            <a:r>
              <a:rPr sz="2400" dirty="0">
                <a:solidFill>
                  <a:srgbClr val="232D4B"/>
                </a:solidFill>
                <a:latin typeface="Franklin Gothic Book" panose="020B0503020102020204" pitchFamily="34" charset="0"/>
                <a:cs typeface="Arial"/>
              </a:rPr>
              <a:t>A </a:t>
            </a:r>
            <a:r>
              <a:rPr sz="2400" spc="-4" dirty="0">
                <a:solidFill>
                  <a:srgbClr val="232D4B"/>
                </a:solidFill>
                <a:latin typeface="Franklin Gothic Book" panose="020B0503020102020204" pitchFamily="34" charset="0"/>
                <a:cs typeface="Arial"/>
              </a:rPr>
              <a:t>peer is someone </a:t>
            </a:r>
            <a:r>
              <a:rPr sz="2400" dirty="0">
                <a:solidFill>
                  <a:srgbClr val="232D4B"/>
                </a:solidFill>
                <a:latin typeface="Franklin Gothic Book" panose="020B0503020102020204" pitchFamily="34" charset="0"/>
                <a:cs typeface="Arial"/>
              </a:rPr>
              <a:t>of </a:t>
            </a:r>
            <a:r>
              <a:rPr sz="2400" spc="-4" dirty="0">
                <a:solidFill>
                  <a:srgbClr val="232D4B"/>
                </a:solidFill>
                <a:latin typeface="Franklin Gothic Book" panose="020B0503020102020204" pitchFamily="34" charset="0"/>
                <a:cs typeface="Arial"/>
              </a:rPr>
              <a:t>the </a:t>
            </a:r>
            <a:r>
              <a:rPr sz="2400" dirty="0">
                <a:solidFill>
                  <a:srgbClr val="232D4B"/>
                </a:solidFill>
                <a:latin typeface="Franklin Gothic Book" panose="020B0503020102020204" pitchFamily="34" charset="0"/>
                <a:cs typeface="Arial"/>
              </a:rPr>
              <a:t>same </a:t>
            </a:r>
            <a:r>
              <a:rPr sz="2400" spc="-4" dirty="0">
                <a:solidFill>
                  <a:srgbClr val="232D4B"/>
                </a:solidFill>
                <a:latin typeface="Franklin Gothic Book" panose="020B0503020102020204" pitchFamily="34" charset="0"/>
                <a:cs typeface="Arial"/>
              </a:rPr>
              <a:t>rank</a:t>
            </a:r>
            <a:r>
              <a:rPr sz="2400" spc="-106" dirty="0">
                <a:solidFill>
                  <a:srgbClr val="232D4B"/>
                </a:solidFill>
                <a:latin typeface="Franklin Gothic Book" panose="020B0503020102020204" pitchFamily="34" charset="0"/>
                <a:cs typeface="Arial"/>
              </a:rPr>
              <a:t> </a:t>
            </a:r>
            <a:r>
              <a:rPr sz="2400" dirty="0">
                <a:solidFill>
                  <a:srgbClr val="232D4B"/>
                </a:solidFill>
                <a:latin typeface="Franklin Gothic Book" panose="020B0503020102020204" pitchFamily="34" charset="0"/>
                <a:cs typeface="Arial"/>
              </a:rPr>
              <a:t>*</a:t>
            </a:r>
          </a:p>
          <a:p>
            <a:pPr marL="811308" lvl="1" indent="-342900">
              <a:buFont typeface="Arial" panose="020B0604020202020204" pitchFamily="34" charset="0"/>
              <a:buChar char="•"/>
              <a:tabLst>
                <a:tab pos="239258" algn="l"/>
                <a:tab pos="239819" algn="l"/>
              </a:tabLst>
            </a:pPr>
            <a:r>
              <a:rPr sz="2400" spc="-9" dirty="0">
                <a:solidFill>
                  <a:srgbClr val="232D4B"/>
                </a:solidFill>
                <a:latin typeface="Franklin Gothic Book" panose="020B0503020102020204" pitchFamily="34" charset="0"/>
                <a:cs typeface="Arial"/>
              </a:rPr>
              <a:t>Peer </a:t>
            </a:r>
            <a:r>
              <a:rPr sz="2400" spc="-4" dirty="0">
                <a:solidFill>
                  <a:srgbClr val="232D4B"/>
                </a:solidFill>
                <a:latin typeface="Franklin Gothic Book" panose="020B0503020102020204" pitchFamily="34" charset="0"/>
                <a:cs typeface="Arial"/>
              </a:rPr>
              <a:t>review is</a:t>
            </a:r>
            <a:r>
              <a:rPr sz="2400" spc="49" dirty="0">
                <a:solidFill>
                  <a:srgbClr val="232D4B"/>
                </a:solidFill>
                <a:latin typeface="Franklin Gothic Book" panose="020B0503020102020204" pitchFamily="34" charset="0"/>
                <a:cs typeface="Arial"/>
              </a:rPr>
              <a:t> </a:t>
            </a:r>
            <a:r>
              <a:rPr sz="2400" spc="-4" dirty="0">
                <a:solidFill>
                  <a:srgbClr val="232D4B"/>
                </a:solidFill>
                <a:latin typeface="Franklin Gothic Book" panose="020B0503020102020204" pitchFamily="34" charset="0"/>
                <a:cs typeface="Arial"/>
              </a:rPr>
              <a:t>practice-focused</a:t>
            </a:r>
            <a:endParaRPr sz="2400" dirty="0">
              <a:solidFill>
                <a:srgbClr val="232D4B"/>
              </a:solidFill>
              <a:latin typeface="Franklin Gothic Book" panose="020B0503020102020204" pitchFamily="34" charset="0"/>
              <a:cs typeface="Arial"/>
            </a:endParaRPr>
          </a:p>
          <a:p>
            <a:pPr marL="811308" lvl="1" indent="-342900">
              <a:buFont typeface="Arial" panose="020B0604020202020204" pitchFamily="34" charset="0"/>
              <a:buChar char="•"/>
              <a:tabLst>
                <a:tab pos="239258" algn="l"/>
                <a:tab pos="239819" algn="l"/>
              </a:tabLst>
            </a:pPr>
            <a:r>
              <a:rPr sz="2400" spc="-4" dirty="0">
                <a:solidFill>
                  <a:srgbClr val="232D4B"/>
                </a:solidFill>
                <a:latin typeface="Franklin Gothic Book" panose="020B0503020102020204" pitchFamily="34" charset="0"/>
                <a:cs typeface="Arial"/>
              </a:rPr>
              <a:t>Feedback is </a:t>
            </a:r>
            <a:r>
              <a:rPr sz="2400" spc="-31" dirty="0">
                <a:solidFill>
                  <a:srgbClr val="232D4B"/>
                </a:solidFill>
                <a:latin typeface="Franklin Gothic Book" panose="020B0503020102020204" pitchFamily="34" charset="0"/>
                <a:cs typeface="Arial"/>
              </a:rPr>
              <a:t>timely, </a:t>
            </a:r>
            <a:r>
              <a:rPr sz="2400" spc="-4" dirty="0">
                <a:solidFill>
                  <a:srgbClr val="232D4B"/>
                </a:solidFill>
                <a:latin typeface="Franklin Gothic Book" panose="020B0503020102020204" pitchFamily="34" charset="0"/>
                <a:cs typeface="Arial"/>
              </a:rPr>
              <a:t>routine, </a:t>
            </a:r>
            <a:r>
              <a:rPr sz="2400" spc="-9" dirty="0">
                <a:solidFill>
                  <a:srgbClr val="232D4B"/>
                </a:solidFill>
                <a:latin typeface="Franklin Gothic Book" panose="020B0503020102020204" pitchFamily="34" charset="0"/>
                <a:cs typeface="Arial"/>
              </a:rPr>
              <a:t>and </a:t>
            </a:r>
            <a:r>
              <a:rPr sz="2400" dirty="0">
                <a:solidFill>
                  <a:srgbClr val="232D4B"/>
                </a:solidFill>
                <a:latin typeface="Franklin Gothic Book" panose="020B0503020102020204" pitchFamily="34" charset="0"/>
                <a:cs typeface="Arial"/>
              </a:rPr>
              <a:t>a </a:t>
            </a:r>
            <a:r>
              <a:rPr sz="2400" spc="-9" dirty="0">
                <a:solidFill>
                  <a:srgbClr val="232D4B"/>
                </a:solidFill>
                <a:latin typeface="Franklin Gothic Book" panose="020B0503020102020204" pitchFamily="34" charset="0"/>
                <a:cs typeface="Arial"/>
              </a:rPr>
              <a:t>continuous</a:t>
            </a:r>
            <a:r>
              <a:rPr sz="2400" spc="172" dirty="0">
                <a:solidFill>
                  <a:srgbClr val="232D4B"/>
                </a:solidFill>
                <a:latin typeface="Franklin Gothic Book" panose="020B0503020102020204" pitchFamily="34" charset="0"/>
                <a:cs typeface="Arial"/>
              </a:rPr>
              <a:t> </a:t>
            </a:r>
            <a:r>
              <a:rPr sz="2400" spc="-4" dirty="0">
                <a:solidFill>
                  <a:srgbClr val="232D4B"/>
                </a:solidFill>
                <a:latin typeface="Franklin Gothic Book" panose="020B0503020102020204" pitchFamily="34" charset="0"/>
                <a:cs typeface="Arial"/>
              </a:rPr>
              <a:t>expectation</a:t>
            </a:r>
            <a:endParaRPr sz="2400" dirty="0">
              <a:solidFill>
                <a:srgbClr val="232D4B"/>
              </a:solidFill>
              <a:latin typeface="Franklin Gothic Book" panose="020B0503020102020204" pitchFamily="34" charset="0"/>
              <a:cs typeface="Arial"/>
            </a:endParaRPr>
          </a:p>
          <a:p>
            <a:pPr marL="810746" marR="716654" lvl="1" indent="-342900">
              <a:buFont typeface="Arial" panose="020B0604020202020204" pitchFamily="34" charset="0"/>
              <a:buChar char="•"/>
              <a:tabLst>
                <a:tab pos="239258" algn="l"/>
                <a:tab pos="239819" algn="l"/>
              </a:tabLst>
            </a:pPr>
            <a:r>
              <a:rPr sz="2400" spc="-9" dirty="0">
                <a:solidFill>
                  <a:srgbClr val="232D4B"/>
                </a:solidFill>
                <a:latin typeface="Franklin Gothic Book" panose="020B0503020102020204" pitchFamily="34" charset="0"/>
                <a:cs typeface="Arial"/>
              </a:rPr>
              <a:t>Peer </a:t>
            </a:r>
            <a:r>
              <a:rPr sz="2400" spc="-4" dirty="0">
                <a:solidFill>
                  <a:srgbClr val="232D4B"/>
                </a:solidFill>
                <a:latin typeface="Franklin Gothic Book" panose="020B0503020102020204" pitchFamily="34" charset="0"/>
                <a:cs typeface="Arial"/>
              </a:rPr>
              <a:t>review </a:t>
            </a:r>
            <a:r>
              <a:rPr sz="2400" dirty="0">
                <a:solidFill>
                  <a:srgbClr val="232D4B"/>
                </a:solidFill>
                <a:latin typeface="Franklin Gothic Book" panose="020B0503020102020204" pitchFamily="34" charset="0"/>
                <a:cs typeface="Arial"/>
              </a:rPr>
              <a:t>fosters a </a:t>
            </a:r>
            <a:r>
              <a:rPr sz="2400" spc="-4" dirty="0">
                <a:solidFill>
                  <a:srgbClr val="232D4B"/>
                </a:solidFill>
                <a:latin typeface="Franklin Gothic Book" panose="020B0503020102020204" pitchFamily="34" charset="0"/>
                <a:cs typeface="Arial"/>
              </a:rPr>
              <a:t>continuous </a:t>
            </a:r>
            <a:r>
              <a:rPr sz="2400" spc="-9" dirty="0">
                <a:solidFill>
                  <a:srgbClr val="232D4B"/>
                </a:solidFill>
                <a:latin typeface="Franklin Gothic Book" panose="020B0503020102020204" pitchFamily="34" charset="0"/>
                <a:cs typeface="Arial"/>
              </a:rPr>
              <a:t>learning </a:t>
            </a:r>
            <a:r>
              <a:rPr sz="2400" dirty="0">
                <a:solidFill>
                  <a:srgbClr val="232D4B"/>
                </a:solidFill>
                <a:latin typeface="Franklin Gothic Book" panose="020B0503020102020204" pitchFamily="34" charset="0"/>
                <a:cs typeface="Arial"/>
              </a:rPr>
              <a:t>culture </a:t>
            </a:r>
            <a:r>
              <a:rPr sz="2400" spc="-9" dirty="0">
                <a:solidFill>
                  <a:srgbClr val="232D4B"/>
                </a:solidFill>
                <a:latin typeface="Franklin Gothic Book" panose="020B0503020102020204" pitchFamily="34" charset="0"/>
                <a:cs typeface="Arial"/>
              </a:rPr>
              <a:t>of  </a:t>
            </a:r>
            <a:r>
              <a:rPr sz="2400" spc="-4" dirty="0">
                <a:solidFill>
                  <a:srgbClr val="232D4B"/>
                </a:solidFill>
                <a:latin typeface="Franklin Gothic Book" panose="020B0503020102020204" pitchFamily="34" charset="0"/>
                <a:cs typeface="Arial"/>
              </a:rPr>
              <a:t>patient </a:t>
            </a:r>
            <a:r>
              <a:rPr sz="2400" dirty="0">
                <a:solidFill>
                  <a:srgbClr val="232D4B"/>
                </a:solidFill>
                <a:latin typeface="Franklin Gothic Book" panose="020B0503020102020204" pitchFamily="34" charset="0"/>
                <a:cs typeface="Arial"/>
              </a:rPr>
              <a:t>safety </a:t>
            </a:r>
            <a:r>
              <a:rPr sz="2400" spc="-9" dirty="0">
                <a:solidFill>
                  <a:srgbClr val="232D4B"/>
                </a:solidFill>
                <a:latin typeface="Franklin Gothic Book" panose="020B0503020102020204" pitchFamily="34" charset="0"/>
                <a:cs typeface="Arial"/>
              </a:rPr>
              <a:t>and </a:t>
            </a:r>
            <a:r>
              <a:rPr sz="2400" spc="-4" dirty="0">
                <a:solidFill>
                  <a:srgbClr val="232D4B"/>
                </a:solidFill>
                <a:latin typeface="Franklin Gothic Book" panose="020B0503020102020204" pitchFamily="34" charset="0"/>
                <a:cs typeface="Arial"/>
              </a:rPr>
              <a:t>best</a:t>
            </a:r>
            <a:r>
              <a:rPr sz="2400" spc="40" dirty="0">
                <a:solidFill>
                  <a:srgbClr val="232D4B"/>
                </a:solidFill>
                <a:latin typeface="Franklin Gothic Book" panose="020B0503020102020204" pitchFamily="34" charset="0"/>
                <a:cs typeface="Arial"/>
              </a:rPr>
              <a:t> </a:t>
            </a:r>
            <a:r>
              <a:rPr sz="2400" spc="-4" dirty="0">
                <a:solidFill>
                  <a:srgbClr val="232D4B"/>
                </a:solidFill>
                <a:latin typeface="Franklin Gothic Book" panose="020B0503020102020204" pitchFamily="34" charset="0"/>
                <a:cs typeface="Arial"/>
              </a:rPr>
              <a:t>practice</a:t>
            </a:r>
            <a:endParaRPr sz="2400" dirty="0">
              <a:solidFill>
                <a:srgbClr val="232D4B"/>
              </a:solidFill>
              <a:latin typeface="Franklin Gothic Book" panose="020B0503020102020204" pitchFamily="34" charset="0"/>
              <a:cs typeface="Arial"/>
            </a:endParaRPr>
          </a:p>
          <a:p>
            <a:pPr marL="811308" lvl="1" indent="-342900">
              <a:buFont typeface="Arial" panose="020B0604020202020204" pitchFamily="34" charset="0"/>
              <a:buChar char="•"/>
              <a:tabLst>
                <a:tab pos="239258" algn="l"/>
                <a:tab pos="239819" algn="l"/>
              </a:tabLst>
            </a:pPr>
            <a:r>
              <a:rPr sz="2400" spc="-4" dirty="0">
                <a:solidFill>
                  <a:srgbClr val="232D4B"/>
                </a:solidFill>
                <a:latin typeface="Franklin Gothic Book" panose="020B0503020102020204" pitchFamily="34" charset="0"/>
                <a:cs typeface="Arial"/>
              </a:rPr>
              <a:t>Feedback is not</a:t>
            </a:r>
            <a:r>
              <a:rPr sz="2400" spc="35" dirty="0">
                <a:solidFill>
                  <a:srgbClr val="232D4B"/>
                </a:solidFill>
                <a:latin typeface="Franklin Gothic Book" panose="020B0503020102020204" pitchFamily="34" charset="0"/>
                <a:cs typeface="Arial"/>
              </a:rPr>
              <a:t> </a:t>
            </a:r>
            <a:r>
              <a:rPr sz="2400" spc="-4" dirty="0">
                <a:solidFill>
                  <a:srgbClr val="232D4B"/>
                </a:solidFill>
                <a:latin typeface="Franklin Gothic Book" panose="020B0503020102020204" pitchFamily="34" charset="0"/>
                <a:cs typeface="Arial"/>
              </a:rPr>
              <a:t>anonymous</a:t>
            </a:r>
            <a:endParaRPr sz="2400" dirty="0">
              <a:solidFill>
                <a:srgbClr val="232D4B"/>
              </a:solidFill>
              <a:latin typeface="Franklin Gothic Book" panose="020B0503020102020204" pitchFamily="34" charset="0"/>
              <a:cs typeface="Arial"/>
            </a:endParaRPr>
          </a:p>
          <a:p>
            <a:pPr marL="811308" lvl="1" indent="-342900">
              <a:buFont typeface="Arial" panose="020B0604020202020204" pitchFamily="34" charset="0"/>
              <a:buChar char="•"/>
              <a:tabLst>
                <a:tab pos="239258" algn="l"/>
                <a:tab pos="239819" algn="l"/>
              </a:tabLst>
            </a:pPr>
            <a:r>
              <a:rPr sz="2400" spc="-4" dirty="0">
                <a:solidFill>
                  <a:srgbClr val="232D4B"/>
                </a:solidFill>
                <a:latin typeface="Franklin Gothic Book" panose="020B0503020102020204" pitchFamily="34" charset="0"/>
                <a:cs typeface="Arial"/>
              </a:rPr>
              <a:t>Feedback incorporates the </a:t>
            </a:r>
            <a:r>
              <a:rPr sz="2400" spc="-9" dirty="0">
                <a:solidFill>
                  <a:srgbClr val="232D4B"/>
                </a:solidFill>
                <a:latin typeface="Franklin Gothic Book" panose="020B0503020102020204" pitchFamily="34" charset="0"/>
                <a:cs typeface="Arial"/>
              </a:rPr>
              <a:t>nurse’s </a:t>
            </a:r>
            <a:r>
              <a:rPr sz="2400" spc="-4" dirty="0">
                <a:solidFill>
                  <a:srgbClr val="232D4B"/>
                </a:solidFill>
                <a:latin typeface="Franklin Gothic Book" panose="020B0503020102020204" pitchFamily="34" charset="0"/>
                <a:cs typeface="Arial"/>
              </a:rPr>
              <a:t>developmental</a:t>
            </a:r>
            <a:r>
              <a:rPr sz="2400" spc="97" dirty="0">
                <a:solidFill>
                  <a:srgbClr val="232D4B"/>
                </a:solidFill>
                <a:latin typeface="Franklin Gothic Book" panose="020B0503020102020204" pitchFamily="34" charset="0"/>
                <a:cs typeface="Arial"/>
              </a:rPr>
              <a:t> </a:t>
            </a:r>
            <a:r>
              <a:rPr sz="2400" spc="-4" dirty="0">
                <a:solidFill>
                  <a:srgbClr val="232D4B"/>
                </a:solidFill>
                <a:latin typeface="Franklin Gothic Book" panose="020B0503020102020204" pitchFamily="34" charset="0"/>
                <a:cs typeface="Arial"/>
              </a:rPr>
              <a:t>stage</a:t>
            </a:r>
            <a:endParaRPr sz="2400" dirty="0">
              <a:solidFill>
                <a:srgbClr val="232D4B"/>
              </a:solidFill>
              <a:latin typeface="Franklin Gothic Book" panose="020B0503020102020204" pitchFamily="34" charset="0"/>
              <a:cs typeface="Arial"/>
            </a:endParaRPr>
          </a:p>
          <a:p>
            <a:pPr>
              <a:spcBef>
                <a:spcPts val="4"/>
              </a:spcBef>
            </a:pPr>
            <a:endParaRPr sz="2400" dirty="0">
              <a:solidFill>
                <a:srgbClr val="232D4B"/>
              </a:solidFill>
              <a:latin typeface="Franklin Gothic Book" panose="020B0503020102020204" pitchFamily="34" charset="0"/>
              <a:cs typeface="Arial"/>
            </a:endParaRPr>
          </a:p>
          <a:p>
            <a:pPr marL="11206"/>
            <a:r>
              <a:rPr spc="-4" dirty="0">
                <a:solidFill>
                  <a:srgbClr val="232D4B"/>
                </a:solidFill>
                <a:latin typeface="Franklin Gothic Book" panose="020B0503020102020204" pitchFamily="34" charset="0"/>
                <a:cs typeface="Arial"/>
              </a:rPr>
              <a:t>*Rank- level,</a:t>
            </a:r>
            <a:r>
              <a:rPr spc="44" dirty="0">
                <a:solidFill>
                  <a:srgbClr val="232D4B"/>
                </a:solidFill>
                <a:latin typeface="Franklin Gothic Book" panose="020B0503020102020204" pitchFamily="34" charset="0"/>
                <a:cs typeface="Arial"/>
              </a:rPr>
              <a:t> </a:t>
            </a:r>
            <a:r>
              <a:rPr spc="-4" dirty="0">
                <a:solidFill>
                  <a:srgbClr val="232D4B"/>
                </a:solidFill>
                <a:latin typeface="Franklin Gothic Book" panose="020B0503020102020204" pitchFamily="34" charset="0"/>
                <a:cs typeface="Arial"/>
              </a:rPr>
              <a:t>position</a:t>
            </a:r>
            <a:endParaRPr dirty="0">
              <a:solidFill>
                <a:srgbClr val="232D4B"/>
              </a:solidFill>
              <a:latin typeface="Franklin Gothic Book" panose="020B0503020102020204" pitchFamily="34" charset="0"/>
              <a:cs typeface="Arial"/>
            </a:endParaRPr>
          </a:p>
        </p:txBody>
      </p:sp>
      <p:sp>
        <p:nvSpPr>
          <p:cNvPr id="5" name="object 3"/>
          <p:cNvSpPr/>
          <p:nvPr/>
        </p:nvSpPr>
        <p:spPr>
          <a:xfrm>
            <a:off x="8551896" y="256727"/>
            <a:ext cx="3313271" cy="115343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588"/>
          </a:p>
        </p:txBody>
      </p:sp>
    </p:spTree>
    <p:extLst>
      <p:ext uri="{BB962C8B-B14F-4D97-AF65-F5344CB8AC3E}">
        <p14:creationId xmlns:p14="http://schemas.microsoft.com/office/powerpoint/2010/main" val="41730924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1072" y="1312869"/>
            <a:ext cx="5361103" cy="5015226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6938838" y="1564710"/>
            <a:ext cx="4871243" cy="4401205"/>
          </a:xfrm>
          <a:prstGeom prst="rect">
            <a:avLst/>
          </a:prstGeom>
          <a:ln w="57150">
            <a:noFill/>
          </a:ln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232D4B"/>
                </a:solidFill>
              </a:rPr>
              <a:t>The Nursing Professional Governance Organization (NPGO) is the professional governance structure for UVA Health University Medical Center nurses. </a:t>
            </a:r>
          </a:p>
          <a:p>
            <a:endParaRPr lang="en-US" sz="2000" dirty="0">
              <a:solidFill>
                <a:srgbClr val="232D4B"/>
              </a:solidFill>
            </a:endParaRPr>
          </a:p>
          <a:p>
            <a:r>
              <a:rPr lang="en-US" sz="2000" dirty="0">
                <a:solidFill>
                  <a:srgbClr val="232D4B"/>
                </a:solidFill>
              </a:rPr>
              <a:t>Our Nursing Professional Practice Model (PPM) integrates all of the NPGO's core principle and depicts the work of all UVA Registered Nurses. </a:t>
            </a:r>
          </a:p>
          <a:p>
            <a:endParaRPr lang="en-US" sz="2000" dirty="0">
              <a:solidFill>
                <a:srgbClr val="232D4B"/>
              </a:solidFill>
            </a:endParaRPr>
          </a:p>
          <a:p>
            <a:r>
              <a:rPr lang="en-US" sz="2000" dirty="0">
                <a:solidFill>
                  <a:srgbClr val="232D4B"/>
                </a:solidFill>
              </a:rPr>
              <a:t>Our Nursing Care Delivery Model is Relationship-Based Care, and University Medical Center nurses adopt an evidence-based approach to nursing practice.</a:t>
            </a:r>
            <a:endParaRPr lang="en-US" sz="2000" b="0" i="0" dirty="0">
              <a:solidFill>
                <a:srgbClr val="232D4B"/>
              </a:solidFill>
              <a:effectLst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517868" y="494054"/>
            <a:ext cx="9845550" cy="1158265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232D4B"/>
                </a:solidFill>
              </a:rPr>
              <a:t>Nursing Professional Practice Model</a:t>
            </a:r>
          </a:p>
        </p:txBody>
      </p:sp>
    </p:spTree>
    <p:extLst>
      <p:ext uri="{BB962C8B-B14F-4D97-AF65-F5344CB8AC3E}">
        <p14:creationId xmlns:p14="http://schemas.microsoft.com/office/powerpoint/2010/main" val="39751177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099413" y="420078"/>
            <a:ext cx="9845550" cy="1158265"/>
          </a:xfrm>
        </p:spPr>
        <p:txBody>
          <a:bodyPr/>
          <a:lstStyle/>
          <a:p>
            <a:r>
              <a:rPr lang="en-US" b="1" dirty="0">
                <a:solidFill>
                  <a:srgbClr val="232D4B"/>
                </a:solidFill>
              </a:rPr>
              <a:t>Flipping the Script in FY25</a:t>
            </a:r>
            <a:endParaRPr lang="en-US" dirty="0">
              <a:solidFill>
                <a:srgbClr val="232D4B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4294967295"/>
          </p:nvPr>
        </p:nvSpPr>
        <p:spPr>
          <a:xfrm>
            <a:off x="1099413" y="1450573"/>
            <a:ext cx="10859705" cy="4771592"/>
          </a:xfrm>
        </p:spPr>
        <p:txBody>
          <a:bodyPr/>
          <a:lstStyle/>
          <a:p>
            <a:pPr marL="274320" indent="-274320">
              <a:lnSpc>
                <a:spcPct val="100000"/>
              </a:lnSpc>
              <a:spcBef>
                <a:spcPts val="1800"/>
              </a:spcBef>
            </a:pPr>
            <a:r>
              <a:rPr lang="en-US" sz="2800" dirty="0">
                <a:solidFill>
                  <a:srgbClr val="232D4B"/>
                </a:solidFill>
              </a:rPr>
              <a:t>Come to Peer Review prepared to talk about yourself - what is working and what can be improved upon as an area for professional growth </a:t>
            </a:r>
            <a:r>
              <a:rPr lang="en-US" sz="2800" b="1" i="1" dirty="0">
                <a:solidFill>
                  <a:srgbClr val="232D4B"/>
                </a:solidFill>
              </a:rPr>
              <a:t>for yourself</a:t>
            </a:r>
            <a:r>
              <a:rPr lang="en-US" sz="2800" dirty="0">
                <a:solidFill>
                  <a:srgbClr val="232D4B"/>
                </a:solidFill>
              </a:rPr>
              <a:t>.</a:t>
            </a:r>
          </a:p>
          <a:p>
            <a:pPr marL="274320" indent="-274320">
              <a:lnSpc>
                <a:spcPct val="100000"/>
              </a:lnSpc>
              <a:spcBef>
                <a:spcPts val="1800"/>
              </a:spcBef>
            </a:pPr>
            <a:r>
              <a:rPr lang="en-US" sz="2800" dirty="0">
                <a:solidFill>
                  <a:srgbClr val="232D4B"/>
                </a:solidFill>
              </a:rPr>
              <a:t>Invite reflections and input from your peer.</a:t>
            </a:r>
          </a:p>
          <a:p>
            <a:pPr marL="274320" indent="-274320">
              <a:lnSpc>
                <a:spcPct val="100000"/>
              </a:lnSpc>
              <a:spcBef>
                <a:spcPts val="1800"/>
              </a:spcBef>
            </a:pPr>
            <a:r>
              <a:rPr lang="en-US" sz="2800" dirty="0">
                <a:solidFill>
                  <a:srgbClr val="232D4B"/>
                </a:solidFill>
              </a:rPr>
              <a:t>Then, listen to your peer’s reflections and share your insight and input regarding their strengths and areas of growth for them.</a:t>
            </a:r>
          </a:p>
          <a:p>
            <a:pPr marL="274320" indent="0">
              <a:lnSpc>
                <a:spcPct val="100000"/>
              </a:lnSpc>
              <a:spcBef>
                <a:spcPts val="1800"/>
              </a:spcBef>
              <a:buNone/>
            </a:pPr>
            <a:r>
              <a:rPr lang="en-US" sz="2800" dirty="0">
                <a:solidFill>
                  <a:srgbClr val="232D4B"/>
                </a:solidFill>
              </a:rPr>
              <a:t>Note: Peer reviews are not crucial conversations – those should be held separately. </a:t>
            </a:r>
          </a:p>
          <a:p>
            <a:pPr marL="274320" lvl="2">
              <a:lnSpc>
                <a:spcPct val="150000"/>
              </a:lnSpc>
            </a:pPr>
            <a:endParaRPr lang="en-US" sz="1050" dirty="0">
              <a:solidFill>
                <a:srgbClr val="232D4B"/>
              </a:solidFill>
              <a:hlinkClick r:id="rId2"/>
            </a:endParaRPr>
          </a:p>
        </p:txBody>
      </p:sp>
    </p:spTree>
    <p:extLst>
      <p:ext uri="{BB962C8B-B14F-4D97-AF65-F5344CB8AC3E}">
        <p14:creationId xmlns:p14="http://schemas.microsoft.com/office/powerpoint/2010/main" val="29847846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494015" y="636353"/>
            <a:ext cx="9845550" cy="767145"/>
          </a:xfrm>
        </p:spPr>
        <p:txBody>
          <a:bodyPr/>
          <a:lstStyle/>
          <a:p>
            <a:r>
              <a:rPr lang="en-US" b="1" dirty="0"/>
              <a:t>Resources for Peer Review: </a:t>
            </a:r>
            <a:r>
              <a:rPr lang="en-US" b="1" dirty="0">
                <a:hlinkClick r:id="rId2"/>
              </a:rPr>
              <a:t>NPGO Website</a:t>
            </a:r>
            <a:endParaRPr lang="en-US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45644" y="2030819"/>
            <a:ext cx="3930852" cy="1619333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10302948" y="1917404"/>
            <a:ext cx="1694123" cy="595425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69405" y="3704907"/>
            <a:ext cx="4483330" cy="1295467"/>
          </a:xfrm>
          <a:prstGeom prst="rect">
            <a:avLst/>
          </a:prstGeom>
        </p:spPr>
      </p:pic>
      <p:sp>
        <p:nvSpPr>
          <p:cNvPr id="10" name="Oval 9"/>
          <p:cNvSpPr/>
          <p:nvPr/>
        </p:nvSpPr>
        <p:spPr>
          <a:xfrm>
            <a:off x="9803219" y="4459704"/>
            <a:ext cx="372139" cy="595425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69405" y="5252604"/>
            <a:ext cx="768389" cy="939848"/>
          </a:xfrm>
          <a:prstGeom prst="rect">
            <a:avLst/>
          </a:prstGeom>
        </p:spPr>
      </p:pic>
      <p:sp>
        <p:nvSpPr>
          <p:cNvPr id="12" name="Oval 11"/>
          <p:cNvSpPr/>
          <p:nvPr/>
        </p:nvSpPr>
        <p:spPr>
          <a:xfrm>
            <a:off x="7373505" y="5773480"/>
            <a:ext cx="1143174" cy="595425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049639" y="3464979"/>
            <a:ext cx="9007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i="1" dirty="0">
                <a:solidFill>
                  <a:srgbClr val="232D4B"/>
                </a:solidFill>
              </a:rPr>
              <a:t>OR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7DEBF49-02A5-4433-849C-BFCF751F33D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52419" y="1917404"/>
            <a:ext cx="4748648" cy="4691436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889661" y="5722528"/>
            <a:ext cx="2541182" cy="595425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933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quarter" idx="16"/>
          </p:nvPr>
        </p:nvSpPr>
        <p:spPr>
          <a:xfrm>
            <a:off x="1270732" y="1203063"/>
            <a:ext cx="10256248" cy="4628920"/>
          </a:xfrm>
        </p:spPr>
        <p:txBody>
          <a:bodyPr/>
          <a:lstStyle/>
          <a:p>
            <a:pPr marL="274320" indent="-274320"/>
            <a:r>
              <a:rPr lang="en-US" sz="2200" dirty="0">
                <a:solidFill>
                  <a:srgbClr val="232D4B"/>
                </a:solidFill>
              </a:rPr>
              <a:t>Timeline and Process Steps – includes guidance for making pairs</a:t>
            </a:r>
          </a:p>
          <a:p>
            <a:pPr marL="274320" indent="-274320"/>
            <a:r>
              <a:rPr lang="en-US" sz="2200" dirty="0">
                <a:solidFill>
                  <a:srgbClr val="232D4B"/>
                </a:solidFill>
              </a:rPr>
              <a:t>Peer Review Prep Tool</a:t>
            </a:r>
          </a:p>
          <a:p>
            <a:pPr marL="274320" indent="-274320"/>
            <a:r>
              <a:rPr lang="en-US" sz="2200" dirty="0">
                <a:solidFill>
                  <a:srgbClr val="232D4B"/>
                </a:solidFill>
              </a:rPr>
              <a:t>Examples (written and video) – including </a:t>
            </a:r>
            <a:r>
              <a:rPr lang="en-US" sz="2200" i="1" dirty="0">
                <a:solidFill>
                  <a:srgbClr val="232D4B"/>
                </a:solidFill>
              </a:rPr>
              <a:t>new</a:t>
            </a:r>
            <a:r>
              <a:rPr lang="en-US" sz="2200" dirty="0">
                <a:solidFill>
                  <a:srgbClr val="232D4B"/>
                </a:solidFill>
              </a:rPr>
              <a:t> Designated Charge Nurse example</a:t>
            </a:r>
          </a:p>
          <a:p>
            <a:pPr marL="274320" indent="-274320"/>
            <a:r>
              <a:rPr lang="en-US" sz="2200" dirty="0">
                <a:solidFill>
                  <a:srgbClr val="232D4B"/>
                </a:solidFill>
              </a:rPr>
              <a:t>Job Aid for how to request Peer Reviews in Workday</a:t>
            </a:r>
          </a:p>
          <a:p>
            <a:pPr marL="274320" indent="-274320"/>
            <a:r>
              <a:rPr lang="en-US" sz="2200" dirty="0">
                <a:solidFill>
                  <a:srgbClr val="232D4B"/>
                </a:solidFill>
              </a:rPr>
              <a:t>STICU’s example for using Local Governance Committee to select non-self-selected pairs</a:t>
            </a:r>
          </a:p>
          <a:p>
            <a:pPr marL="274320" indent="-274320"/>
            <a:r>
              <a:rPr lang="en-US" sz="2200" dirty="0">
                <a:solidFill>
                  <a:srgbClr val="232D4B"/>
                </a:solidFill>
              </a:rPr>
              <a:t>Peer Review Tracking Grid for leaders</a:t>
            </a:r>
          </a:p>
          <a:p>
            <a:pPr marL="274320" indent="-274320"/>
            <a:r>
              <a:rPr lang="en-US" sz="2200" dirty="0">
                <a:solidFill>
                  <a:srgbClr val="232D4B"/>
                </a:solidFill>
              </a:rPr>
              <a:t>Operational Guideline - additional details for peer review process and including contracted team members</a:t>
            </a:r>
          </a:p>
          <a:p>
            <a:pPr marL="274320" indent="-274320"/>
            <a:r>
              <a:rPr lang="en-US" sz="2200" dirty="0">
                <a:solidFill>
                  <a:srgbClr val="232D4B"/>
                </a:solidFill>
              </a:rPr>
              <a:t>Peer Review Process Steps for Nurse Leaders</a:t>
            </a:r>
          </a:p>
          <a:p>
            <a:pPr marL="274320" indent="-274320"/>
            <a:r>
              <a:rPr lang="en-US" sz="2200" dirty="0">
                <a:solidFill>
                  <a:srgbClr val="232D4B"/>
                </a:solidFill>
              </a:rPr>
              <a:t>Nurse Leader Peer Review Prep Tool</a:t>
            </a:r>
          </a:p>
          <a:p>
            <a:pPr marL="274320" indent="-274320"/>
            <a:r>
              <a:rPr lang="en-US" sz="2200" dirty="0">
                <a:solidFill>
                  <a:srgbClr val="232D4B"/>
                </a:solidFill>
              </a:rPr>
              <a:t>Flyer with FY25 details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70732" y="434335"/>
            <a:ext cx="9845550" cy="777778"/>
          </a:xfrm>
        </p:spPr>
        <p:txBody>
          <a:bodyPr/>
          <a:lstStyle/>
          <a:p>
            <a:r>
              <a:rPr lang="en-US" b="1" dirty="0"/>
              <a:t>Resources for Peer Review:</a:t>
            </a:r>
          </a:p>
        </p:txBody>
      </p:sp>
    </p:spTree>
    <p:extLst>
      <p:ext uri="{BB962C8B-B14F-4D97-AF65-F5344CB8AC3E}">
        <p14:creationId xmlns:p14="http://schemas.microsoft.com/office/powerpoint/2010/main" val="3228747803"/>
      </p:ext>
    </p:extLst>
  </p:cSld>
  <p:clrMapOvr>
    <a:masterClrMapping/>
  </p:clrMapOvr>
</p:sld>
</file>

<file path=ppt/theme/theme1.xml><?xml version="1.0" encoding="utf-8"?>
<a:theme xmlns:a="http://schemas.openxmlformats.org/drawingml/2006/main" name="1_Design A-Blue-orange-torqouise">
  <a:themeElements>
    <a:clrScheme name="UVA-Blue-Orange-Cyan">
      <a:dk1>
        <a:srgbClr val="000000"/>
      </a:dk1>
      <a:lt1>
        <a:srgbClr val="FFFFFF"/>
      </a:lt1>
      <a:dk2>
        <a:srgbClr val="222E4A"/>
      </a:dk2>
      <a:lt2>
        <a:srgbClr val="FFFFFF"/>
      </a:lt2>
      <a:accent1>
        <a:srgbClr val="E57102"/>
      </a:accent1>
      <a:accent2>
        <a:srgbClr val="222E4A"/>
      </a:accent2>
      <a:accent3>
        <a:srgbClr val="029FDF"/>
      </a:accent3>
      <a:accent4>
        <a:srgbClr val="40B8E7"/>
      </a:accent4>
      <a:accent5>
        <a:srgbClr val="7ECEEF"/>
      </a:accent5>
      <a:accent6>
        <a:srgbClr val="C0E7F7"/>
      </a:accent6>
      <a:hlink>
        <a:srgbClr val="0563C1"/>
      </a:hlink>
      <a:folHlink>
        <a:srgbClr val="0263C1"/>
      </a:folHlink>
    </a:clrScheme>
    <a:fontScheme name="UVA Franklin">
      <a:majorFont>
        <a:latin typeface="Franklin Gothic Medium"/>
        <a:ea typeface=""/>
        <a:cs typeface=""/>
      </a:majorFont>
      <a:minorFont>
        <a:latin typeface="Franklin Gothic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sign A in Blue- Orange- Cyan" id="{359B341E-50F8-424F-AB0D-69A58BEBFF21}" vid="{1CF8BDD8-6135-4E4B-AC38-08FE3CD7A1B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Design A-Blue-orange-torqouise</Template>
  <TotalTime>561</TotalTime>
  <Words>763</Words>
  <Application>Microsoft Office PowerPoint</Application>
  <PresentationFormat>Widescreen</PresentationFormat>
  <Paragraphs>90</Paragraphs>
  <Slides>13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Apple Symbols</vt:lpstr>
      <vt:lpstr>Arial</vt:lpstr>
      <vt:lpstr>Calibri</vt:lpstr>
      <vt:lpstr>Franklin Gothic Book</vt:lpstr>
      <vt:lpstr>Roboto</vt:lpstr>
      <vt:lpstr>Wingdings</vt:lpstr>
      <vt:lpstr>1_Design A-Blue-orange-torqouise</vt:lpstr>
      <vt:lpstr>FY25 RN Peer Review </vt:lpstr>
      <vt:lpstr>PowerPoint Presentation</vt:lpstr>
      <vt:lpstr>PowerPoint Presentation</vt:lpstr>
      <vt:lpstr>PowerPoint Presentation</vt:lpstr>
      <vt:lpstr>PowerPoint Presentation</vt:lpstr>
      <vt:lpstr>Nursing Professional Practice Model</vt:lpstr>
      <vt:lpstr>Flipping the Script in FY25</vt:lpstr>
      <vt:lpstr>Resources for Peer Review: NPGO Website</vt:lpstr>
      <vt:lpstr>Resources for Peer Review:</vt:lpstr>
      <vt:lpstr>Peer Review Prep Tool</vt:lpstr>
      <vt:lpstr>Recommended Timeline</vt:lpstr>
      <vt:lpstr> </vt:lpstr>
      <vt:lpstr>RN Peer Review Website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Headley, Jake *HS</dc:creator>
  <cp:lastModifiedBy>Morris, Pamela A *HS</cp:lastModifiedBy>
  <cp:revision>80</cp:revision>
  <dcterms:created xsi:type="dcterms:W3CDTF">2023-05-23T13:15:12Z</dcterms:created>
  <dcterms:modified xsi:type="dcterms:W3CDTF">2024-11-05T15:17:52Z</dcterms:modified>
</cp:coreProperties>
</file>