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6" r:id="rId2"/>
    <p:sldId id="705" r:id="rId3"/>
    <p:sldId id="707" r:id="rId4"/>
    <p:sldId id="703" r:id="rId5"/>
    <p:sldId id="305" r:id="rId6"/>
    <p:sldId id="701" r:id="rId7"/>
    <p:sldId id="698" r:id="rId8"/>
    <p:sldId id="700" r:id="rId9"/>
    <p:sldId id="702" r:id="rId10"/>
    <p:sldId id="706" r:id="rId11"/>
    <p:sldId id="28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C641E50-7E09-4772-86ED-066F9B0E5A0B}">
          <p14:sldIdLst>
            <p14:sldId id="276"/>
            <p14:sldId id="705"/>
            <p14:sldId id="707"/>
            <p14:sldId id="703"/>
            <p14:sldId id="305"/>
            <p14:sldId id="701"/>
            <p14:sldId id="698"/>
            <p14:sldId id="700"/>
            <p14:sldId id="702"/>
            <p14:sldId id="706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90"/>
    <p:restoredTop sz="80110" autoAdjust="0"/>
  </p:normalViewPr>
  <p:slideViewPr>
    <p:cSldViewPr snapToGrid="0">
      <p:cViewPr varScale="1">
        <p:scale>
          <a:sx n="52" d="100"/>
          <a:sy n="52" d="100"/>
        </p:scale>
        <p:origin x="13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4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189C5B-B0AF-4F60-AF2B-3CD5C2CD71A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E198F-9CE2-466A-A1D8-1CD901C03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029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EE198F-9CE2-466A-A1D8-1CD901C03F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52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EE198F-9CE2-466A-A1D8-1CD901C03F6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2533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EE198F-9CE2-466A-A1D8-1CD901C03F6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6723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EE198F-9CE2-466A-A1D8-1CD901C03F6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9708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EE198F-9CE2-466A-A1D8-1CD901C03F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4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1EE516-CB9F-4BD4-994C-BB5466A361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0793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EE198F-9CE2-466A-A1D8-1CD901C03F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37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EE198F-9CE2-466A-A1D8-1CD901C03F6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51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EE198F-9CE2-466A-A1D8-1CD901C03F6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3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EE198F-9CE2-466A-A1D8-1CD901C03F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461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rt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BFD443E8-3D25-F1C1-EB61-D861DD366C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63940" y="1085372"/>
            <a:ext cx="2440596" cy="613862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5C32AC36-C786-9DFA-8F47-836C13CDCC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943" y="4262182"/>
            <a:ext cx="7270744" cy="481074"/>
          </a:xfrm>
        </p:spPr>
        <p:txBody>
          <a:bodyPr>
            <a:noAutofit/>
          </a:bodyPr>
          <a:lstStyle>
            <a:lvl1pPr marL="0" indent="0" algn="l">
              <a:lnSpc>
                <a:spcPts val="3600"/>
              </a:lnSpc>
              <a:buNone/>
              <a:defRPr sz="3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9E271-928F-15CD-4895-1399C9F9D4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893" y="1899821"/>
            <a:ext cx="7270744" cy="2037810"/>
          </a:xfrm>
        </p:spPr>
        <p:txBody>
          <a:bodyPr anchor="t" anchorCtr="0">
            <a:noAutofit/>
          </a:bodyPr>
          <a:lstStyle>
            <a:lvl1pPr algn="l">
              <a:lnSpc>
                <a:spcPts val="7300"/>
              </a:lnSpc>
              <a:defRPr sz="700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6C6A610-EA2C-373D-CFD9-5D92558EF53C}"/>
              </a:ext>
            </a:extLst>
          </p:cNvPr>
          <p:cNvSpPr/>
          <p:nvPr/>
        </p:nvSpPr>
        <p:spPr>
          <a:xfrm>
            <a:off x="808051" y="1308410"/>
            <a:ext cx="1177383" cy="156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0707A5-B842-3E94-72D0-DED8A701A26A}"/>
              </a:ext>
            </a:extLst>
          </p:cNvPr>
          <p:cNvSpPr/>
          <p:nvPr/>
        </p:nvSpPr>
        <p:spPr>
          <a:xfrm>
            <a:off x="8572500" y="0"/>
            <a:ext cx="3619500" cy="4906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763B1C-C68B-1CC2-752F-0D0EC57F2605}"/>
              </a:ext>
            </a:extLst>
          </p:cNvPr>
          <p:cNvSpPr/>
          <p:nvPr/>
        </p:nvSpPr>
        <p:spPr>
          <a:xfrm>
            <a:off x="8572500" y="2276706"/>
            <a:ext cx="3619500" cy="38638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1823D9F-878A-40DA-6963-A25CFDF0D3F0}"/>
              </a:ext>
            </a:extLst>
          </p:cNvPr>
          <p:cNvSpPr/>
          <p:nvPr/>
        </p:nvSpPr>
        <p:spPr>
          <a:xfrm>
            <a:off x="8572500" y="6140606"/>
            <a:ext cx="36195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C7DD633-8515-E75A-B8C3-519101EC25B9}"/>
              </a:ext>
            </a:extLst>
          </p:cNvPr>
          <p:cNvSpPr/>
          <p:nvPr/>
        </p:nvSpPr>
        <p:spPr>
          <a:xfrm>
            <a:off x="8572500" y="6721473"/>
            <a:ext cx="3619500" cy="13652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27EB7FA2-30D1-0AB1-6FCE-E66967BC3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F42636D6-1BFB-2FBF-3C1D-ECB34DD02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F15B5E49-AFA8-B81B-A7B3-C9C70AF6C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39F7BEC2-7A11-3646-7938-FC630A0F0C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560" y="1084355"/>
            <a:ext cx="745926" cy="59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426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orient="horz" pos="2352">
          <p15:clr>
            <a:srgbClr val="FBAE40"/>
          </p15:clr>
        </p15:guide>
        <p15:guide id="7" orient="horz" pos="2808">
          <p15:clr>
            <a:srgbClr val="FBAE40"/>
          </p15:clr>
        </p15:guide>
        <p15:guide id="13">
          <p15:clr>
            <a:srgbClr val="FBAE40"/>
          </p15:clr>
        </p15:guide>
        <p15:guide id="14" pos="7680">
          <p15:clr>
            <a:srgbClr val="FBAE40"/>
          </p15:clr>
        </p15:guide>
        <p15:guide id="15" pos="540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2A5B49E-E5F9-FA2F-C02A-B61A20453106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A0B3FE-8AAD-BF30-8FD2-0754DA6931EA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F3E31D-07D4-CEDE-63CF-54435160562B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33B7FE-6977-392D-45FB-1B50BA99EE9F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96F7307-7862-C9B7-B016-3E11F040B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E185FE7C-2AD4-E197-B71B-1B014594B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FE2391B9-7AB5-56DF-AFC8-DAC6F9649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4BDF5DE-DB65-8D90-7C62-333A96BB7A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6199" t="5483" r="49060" b="67217"/>
          <a:stretch/>
        </p:blipFill>
        <p:spPr>
          <a:xfrm>
            <a:off x="1375576" y="407406"/>
            <a:ext cx="1105232" cy="872754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534FFF5-3AD4-029C-B231-EE279758D96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90318" y="1972475"/>
            <a:ext cx="9641179" cy="2267016"/>
          </a:xfrm>
        </p:spPr>
        <p:txBody>
          <a:bodyPr anchor="t" anchorCtr="0"/>
          <a:lstStyle>
            <a:lvl1pPr marL="0" indent="0">
              <a:lnSpc>
                <a:spcPts val="5500"/>
              </a:lnSpc>
              <a:buFontTx/>
              <a:buNone/>
              <a:defRPr sz="5000" baseline="0">
                <a:solidFill>
                  <a:schemeClr val="tx2"/>
                </a:solidFill>
              </a:defRPr>
            </a:lvl1pPr>
            <a:lvl2pPr marL="228600" indent="0">
              <a:buFontTx/>
              <a:buNone/>
              <a:defRPr sz="5000" baseline="0">
                <a:solidFill>
                  <a:schemeClr val="tx2"/>
                </a:solidFill>
              </a:defRPr>
            </a:lvl2pPr>
            <a:lvl3pPr marL="228600" indent="0">
              <a:buFontTx/>
              <a:buNone/>
              <a:defRPr sz="5000" baseline="0">
                <a:solidFill>
                  <a:schemeClr val="tx2"/>
                </a:solidFill>
              </a:defRPr>
            </a:lvl3pPr>
            <a:lvl4pPr marL="228600" indent="0">
              <a:buFontTx/>
              <a:buNone/>
              <a:defRPr sz="5000" baseline="0">
                <a:solidFill>
                  <a:schemeClr val="tx2"/>
                </a:solidFill>
              </a:defRPr>
            </a:lvl4pPr>
            <a:lvl5pPr marL="228600" indent="0">
              <a:buFontTx/>
              <a:buNone/>
              <a:defRPr sz="50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quote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0C4FC97-A722-D9C3-10A4-8C647DD07C4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861865" y="4478972"/>
            <a:ext cx="3027362" cy="1117600"/>
          </a:xfrm>
        </p:spPr>
        <p:txBody>
          <a:bodyPr/>
          <a:lstStyle>
            <a:lvl1pPr marL="0" indent="0" algn="r">
              <a:buFontTx/>
              <a:buNone/>
              <a:defRPr sz="2400" baseline="0">
                <a:solidFill>
                  <a:schemeClr val="tx2"/>
                </a:solidFill>
              </a:defRPr>
            </a:lvl1pPr>
            <a:lvl2pPr marL="228600" indent="0">
              <a:buFontTx/>
              <a:buNone/>
              <a:defRPr baseline="0">
                <a:solidFill>
                  <a:schemeClr val="tx2"/>
                </a:solidFill>
              </a:defRPr>
            </a:lvl2pPr>
            <a:lvl3pPr marL="228600" indent="0">
              <a:buFontTx/>
              <a:buNone/>
              <a:defRPr baseline="0">
                <a:solidFill>
                  <a:schemeClr val="tx2"/>
                </a:solidFill>
              </a:defRPr>
            </a:lvl3pPr>
            <a:lvl4pPr marL="228600" indent="0">
              <a:buFontTx/>
              <a:buNone/>
              <a:defRPr baseline="0">
                <a:solidFill>
                  <a:schemeClr val="tx2"/>
                </a:solidFill>
              </a:defRPr>
            </a:lvl4pPr>
            <a:lvl5pPr marL="228600" indent="0">
              <a:buFontTx/>
              <a:buNone/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add name</a:t>
            </a:r>
          </a:p>
        </p:txBody>
      </p:sp>
      <p:pic>
        <p:nvPicPr>
          <p:cNvPr id="2" name="Graphic 12">
            <a:extLst>
              <a:ext uri="{FF2B5EF4-FFF2-40B4-BE49-F238E27FC236}">
                <a16:creationId xmlns:a16="http://schemas.microsoft.com/office/drawing/2014/main" id="{9D076BC5-72ED-A6BF-9002-98AB3902A00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6141" y="6184877"/>
            <a:ext cx="2143243" cy="53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045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85BB161-9511-37BF-CFA5-978A4331C148}"/>
              </a:ext>
            </a:extLst>
          </p:cNvPr>
          <p:cNvSpPr/>
          <p:nvPr/>
        </p:nvSpPr>
        <p:spPr>
          <a:xfrm>
            <a:off x="0" y="0"/>
            <a:ext cx="3604846" cy="13979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3F0808-42D4-F9CA-8423-F986453CFE20}"/>
              </a:ext>
            </a:extLst>
          </p:cNvPr>
          <p:cNvSpPr/>
          <p:nvPr/>
        </p:nvSpPr>
        <p:spPr>
          <a:xfrm>
            <a:off x="0" y="1397976"/>
            <a:ext cx="3604846" cy="47349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3BA47F-C00E-47CB-49A8-D38CFFD44ABA}"/>
              </a:ext>
            </a:extLst>
          </p:cNvPr>
          <p:cNvSpPr/>
          <p:nvPr/>
        </p:nvSpPr>
        <p:spPr>
          <a:xfrm>
            <a:off x="0" y="6132920"/>
            <a:ext cx="3604846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E7A0A2-7B63-423C-6F6E-45F5FCD1CCFE}"/>
              </a:ext>
            </a:extLst>
          </p:cNvPr>
          <p:cNvSpPr/>
          <p:nvPr/>
        </p:nvSpPr>
        <p:spPr>
          <a:xfrm>
            <a:off x="0" y="6713789"/>
            <a:ext cx="3604846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87A5D5-C41D-4812-EF47-59722D273E1B}"/>
              </a:ext>
            </a:extLst>
          </p:cNvPr>
          <p:cNvSpPr/>
          <p:nvPr/>
        </p:nvSpPr>
        <p:spPr>
          <a:xfrm>
            <a:off x="11391900" y="0"/>
            <a:ext cx="800100" cy="13979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29D16B-3F8C-BD7E-E229-9B0C0DE5B904}"/>
              </a:ext>
            </a:extLst>
          </p:cNvPr>
          <p:cNvSpPr/>
          <p:nvPr/>
        </p:nvSpPr>
        <p:spPr>
          <a:xfrm>
            <a:off x="11391900" y="1397976"/>
            <a:ext cx="800100" cy="47349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C2116E-AC6B-7EDF-1EE4-D2F4426702EE}"/>
              </a:ext>
            </a:extLst>
          </p:cNvPr>
          <p:cNvSpPr/>
          <p:nvPr/>
        </p:nvSpPr>
        <p:spPr>
          <a:xfrm>
            <a:off x="1139190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0A1199-9619-3B7B-BBD1-61DF137F6015}"/>
              </a:ext>
            </a:extLst>
          </p:cNvPr>
          <p:cNvSpPr/>
          <p:nvPr/>
        </p:nvSpPr>
        <p:spPr>
          <a:xfrm>
            <a:off x="1139190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12">
            <a:extLst>
              <a:ext uri="{FF2B5EF4-FFF2-40B4-BE49-F238E27FC236}">
                <a16:creationId xmlns:a16="http://schemas.microsoft.com/office/drawing/2014/main" id="{CD9E246B-DD1A-E5A2-3FE7-A5FEA8104E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36132" y="3053788"/>
            <a:ext cx="2983539" cy="750423"/>
          </a:xfrm>
          <a:prstGeom prst="rect">
            <a:avLst/>
          </a:prstGeom>
        </p:spPr>
      </p:pic>
      <p:pic>
        <p:nvPicPr>
          <p:cNvPr id="4" name="Picture 3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6EA55715-3187-059A-A2D3-134781912E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772" y="3056184"/>
            <a:ext cx="933717" cy="74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6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631687-903D-FA29-CAE3-94E6CFF14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A5FF12-EABD-8B32-D162-0945BA31F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658AD2-E119-966A-628A-0EF6768EE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D3B7760-81ED-7206-2D52-1C773DE6223F}"/>
              </a:ext>
            </a:extLst>
          </p:cNvPr>
          <p:cNvSpPr txBox="1">
            <a:spLocks/>
          </p:cNvSpPr>
          <p:nvPr/>
        </p:nvSpPr>
        <p:spPr>
          <a:xfrm>
            <a:off x="1482639" y="3955160"/>
            <a:ext cx="9845550" cy="115826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8069BA6-7B86-AAF1-0259-0E34177D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2639" y="4987185"/>
            <a:ext cx="6633527" cy="481074"/>
          </a:xfrm>
        </p:spPr>
        <p:txBody>
          <a:bodyPr>
            <a:noAutofit/>
          </a:bodyPr>
          <a:lstStyle>
            <a:lvl1pPr marL="0" indent="0" algn="l">
              <a:buNone/>
              <a:defRPr sz="3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86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DBEC8C-0D20-A268-52DB-BA91537EB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18F3F-1E39-60B5-3A1F-F9AD91299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59F59-4699-BD10-B5DF-0297C51DD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71FBE379-707C-15C3-FF7D-C1F6741C7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81033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ptional Slid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85C15C-4CAA-D237-97EB-3EEEE3356B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214B2D-1E10-448B-5C05-81A1249CB8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7C3EC0-5FD1-9189-BD2D-D7E02EDC6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49205E-62D6-55A8-CC8F-CE5BE8873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113078-502B-0587-8EED-1EE67885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311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395167" y="2106148"/>
            <a:ext cx="9059160" cy="1325563"/>
          </a:xfrm>
          <a:prstGeom prst="rect">
            <a:avLst/>
          </a:prstGeom>
        </p:spPr>
        <p:txBody>
          <a:bodyPr/>
          <a:lstStyle>
            <a:lvl1pPr>
              <a:defRPr b="1" i="0" cap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presentation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395167" y="3687765"/>
            <a:ext cx="9059160" cy="599425"/>
          </a:xfrm>
          <a:prstGeom prst="rect">
            <a:avLst/>
          </a:prstGeom>
        </p:spPr>
        <p:txBody>
          <a:bodyPr/>
          <a:lstStyle>
            <a:lvl1pPr algn="ctr">
              <a:defRPr sz="2800" b="1" i="0" cap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Presenters Name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397754" y="4287190"/>
            <a:ext cx="9056574" cy="584825"/>
          </a:xfrm>
          <a:prstGeom prst="rect">
            <a:avLst/>
          </a:prstGeom>
        </p:spPr>
        <p:txBody>
          <a:bodyPr/>
          <a:lstStyle>
            <a:lvl1pPr algn="ctr">
              <a:defRPr sz="1800" b="1" i="0" cap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Presentation Date</a:t>
            </a:r>
          </a:p>
        </p:txBody>
      </p:sp>
    </p:spTree>
    <p:extLst>
      <p:ext uri="{BB962C8B-B14F-4D97-AF65-F5344CB8AC3E}">
        <p14:creationId xmlns:p14="http://schemas.microsoft.com/office/powerpoint/2010/main" val="791616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Slid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E271-928F-15CD-4895-1399C9F9D4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1445" y="1265424"/>
            <a:ext cx="7223161" cy="2788275"/>
          </a:xfrm>
        </p:spPr>
        <p:txBody>
          <a:bodyPr anchor="t" anchorCtr="0">
            <a:noAutofit/>
          </a:bodyPr>
          <a:lstStyle>
            <a:lvl1pPr algn="l">
              <a:lnSpc>
                <a:spcPts val="7000"/>
              </a:lnSpc>
              <a:defRPr sz="700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85FAA7-2051-0896-BB1B-6A98D09F4D61}"/>
              </a:ext>
            </a:extLst>
          </p:cNvPr>
          <p:cNvSpPr/>
          <p:nvPr/>
        </p:nvSpPr>
        <p:spPr>
          <a:xfrm>
            <a:off x="1600930" y="761905"/>
            <a:ext cx="1261769" cy="174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2A5B49E-E5F9-FA2F-C02A-B61A20453106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A0B3FE-8AAD-BF30-8FD2-0754DA6931EA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F3E31D-07D4-CEDE-63CF-54435160562B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33B7FE-6977-392D-45FB-1B50BA99EE9F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96F7307-7862-C9B7-B016-3E11F040B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07BB-F259-4D83-839F-2ABE0F4A8C61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E185FE7C-2AD4-E197-B71B-1B014594B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FE2391B9-7AB5-56DF-AFC8-DAC6F9649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Graphic 12">
            <a:extLst>
              <a:ext uri="{FF2B5EF4-FFF2-40B4-BE49-F238E27FC236}">
                <a16:creationId xmlns:a16="http://schemas.microsoft.com/office/drawing/2014/main" id="{8936DC9F-8FA6-9298-65B7-1902E5E5F4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3" name="Picture 2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C828B5EC-A0E9-D57F-F12B-04DDDD5E9F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093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02CC-B17D-BFA8-A270-645E5F78BC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4132" y="639611"/>
            <a:ext cx="10218292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8BDE4-C76E-EEA3-0996-747F5F118E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12/15/2025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FFD6C-254B-CDC4-EBB3-9E385D634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815FD-0678-E2C6-8289-C8E1B15C9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9CAFFCE-0BA2-B319-26CC-CF826ECB0F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17866" y="1920582"/>
            <a:ext cx="4927321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50B9811-C36C-373F-9AE5-C87FD6AD140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605359" y="1920582"/>
            <a:ext cx="5130921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4762B7-FE48-E246-3A7A-3E6872B2A48A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6AB8EC-7CC5-1C38-EB51-B47703E44B57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D75727-F432-3288-93E3-857043617EAA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8FE1F7-7A3C-A0F3-3885-C3B908758175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263DC62F-97DA-6BD8-152D-3436EA49553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517866" y="2450236"/>
            <a:ext cx="4927321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DEC8370A-EE2F-3EC2-C7F3-EFC6F189450C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6605359" y="2450237"/>
            <a:ext cx="5130800" cy="32181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Graphic 12">
            <a:extLst>
              <a:ext uri="{FF2B5EF4-FFF2-40B4-BE49-F238E27FC236}">
                <a16:creationId xmlns:a16="http://schemas.microsoft.com/office/drawing/2014/main" id="{C384431D-CFBF-C1DE-3EBE-B649DEB041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11" name="Picture 10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11D89228-5AA0-8E64-48CC-2D11B7DC22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206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3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02CC-B17D-BFA8-A270-645E5F78BC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3615" y="635437"/>
            <a:ext cx="9913870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8BDE4-C76E-EEA3-0996-747F5F118E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12/15/2025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FFD6C-254B-CDC4-EBB3-9E385D634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815FD-0678-E2C6-8289-C8E1B15C9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9CAFFCE-0BA2-B319-26CC-CF826ECB0F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17866" y="1920582"/>
            <a:ext cx="3064073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4762B7-FE48-E246-3A7A-3E6872B2A48A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6AB8EC-7CC5-1C38-EB51-B47703E44B57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D75727-F432-3288-93E3-857043617EAA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8FE1F7-7A3C-A0F3-3885-C3B908758175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263DC62F-97DA-6BD8-152D-3436EA49553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520472" y="2450237"/>
            <a:ext cx="3064074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78AA4F8A-CDC0-7942-A952-2D5DA73CF8E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950179" y="1920582"/>
            <a:ext cx="3064073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20">
            <a:extLst>
              <a:ext uri="{FF2B5EF4-FFF2-40B4-BE49-F238E27FC236}">
                <a16:creationId xmlns:a16="http://schemas.microsoft.com/office/drawing/2014/main" id="{3AC9D047-7773-F3C7-1CAE-400D093E3832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952785" y="2450237"/>
            <a:ext cx="3061468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16">
            <a:extLst>
              <a:ext uri="{FF2B5EF4-FFF2-40B4-BE49-F238E27FC236}">
                <a16:creationId xmlns:a16="http://schemas.microsoft.com/office/drawing/2014/main" id="{9CC383C9-2C64-5407-3C41-23F2BA3017C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72553" y="1920582"/>
            <a:ext cx="3064073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20">
            <a:extLst>
              <a:ext uri="{FF2B5EF4-FFF2-40B4-BE49-F238E27FC236}">
                <a16:creationId xmlns:a16="http://schemas.microsoft.com/office/drawing/2014/main" id="{ED6D881B-4DB9-A034-28D8-2BA6BAC613E1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8370268" y="2450237"/>
            <a:ext cx="3061469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Graphic 12">
            <a:extLst>
              <a:ext uri="{FF2B5EF4-FFF2-40B4-BE49-F238E27FC236}">
                <a16:creationId xmlns:a16="http://schemas.microsoft.com/office/drawing/2014/main" id="{29097777-4532-92F1-12C1-F7BFEF380F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11" name="Picture 10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F0A83EB1-459D-C496-7CC2-BCC241D1506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078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lide w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02CC-B17D-BFA8-A270-645E5F78BC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4014" y="636870"/>
            <a:ext cx="9951821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8BDE4-C76E-EEA3-0996-747F5F118E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12/15/2025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FFD6C-254B-CDC4-EBB3-9E385D634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815FD-0678-E2C6-8289-C8E1B15C9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9CAFFCE-0BA2-B319-26CC-CF826ECB0F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17866" y="1920582"/>
            <a:ext cx="4927321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4762B7-FE48-E246-3A7A-3E6872B2A48A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6AB8EC-7CC5-1C38-EB51-B47703E44B57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D75727-F432-3288-93E3-857043617EAA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8FE1F7-7A3C-A0F3-3885-C3B908758175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263DC62F-97DA-6BD8-152D-3436EA49553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517866" y="2454230"/>
            <a:ext cx="4927321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8992FB40-4BD9-C860-BC05-8DDCF80032D8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6705600" y="1981200"/>
            <a:ext cx="4764088" cy="39751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pic>
        <p:nvPicPr>
          <p:cNvPr id="7" name="Graphic 12">
            <a:extLst>
              <a:ext uri="{FF2B5EF4-FFF2-40B4-BE49-F238E27FC236}">
                <a16:creationId xmlns:a16="http://schemas.microsoft.com/office/drawing/2014/main" id="{42CA240B-B03B-2C45-A25D-90464A289C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11" name="Picture 10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8C30B99E-87E1-A379-3D69-DC747D51B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305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 column Slide w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02CC-B17D-BFA8-A270-645E5F78BC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7791" y="639611"/>
            <a:ext cx="5187732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8BDE4-C76E-EEA3-0996-747F5F118E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12/15/2025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FFD6C-254B-CDC4-EBB3-9E385D634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815FD-0678-E2C6-8289-C8E1B15C9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9CAFFCE-0BA2-B319-26CC-CF826ECB0F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17866" y="1920582"/>
            <a:ext cx="5187734" cy="529655"/>
          </a:xfrm>
        </p:spPr>
        <p:txBody>
          <a:bodyPr/>
          <a:lstStyle>
            <a:lvl1pPr marL="0" indent="0">
              <a:lnSpc>
                <a:spcPts val="2000"/>
              </a:lnSpc>
              <a:buFontTx/>
              <a:buNone/>
              <a:defRPr sz="1800" b="1" i="0" baseline="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b="1" i="0" baseline="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b="1" i="0" baseline="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b="1" i="0" baseline="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4762B7-FE48-E246-3A7A-3E6872B2A48A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6AB8EC-7CC5-1C38-EB51-B47703E44B57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D75727-F432-3288-93E3-857043617EAA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8FE1F7-7A3C-A0F3-3885-C3B908758175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263DC62F-97DA-6BD8-152D-3436EA49553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517866" y="2450237"/>
            <a:ext cx="5187734" cy="32181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F679E1C-F067-82DA-EB20-89CDD8639D4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115175" y="769951"/>
            <a:ext cx="4275138" cy="4670425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7" name="Graphic 12">
            <a:extLst>
              <a:ext uri="{FF2B5EF4-FFF2-40B4-BE49-F238E27FC236}">
                <a16:creationId xmlns:a16="http://schemas.microsoft.com/office/drawing/2014/main" id="{0B8CD14E-F3F7-6523-6ED3-AB24678A22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9" name="Picture 8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019E3C2E-9625-89F0-C4DE-5E9197173B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052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>
            <a:extLst>
              <a:ext uri="{FF2B5EF4-FFF2-40B4-BE49-F238E27FC236}">
                <a16:creationId xmlns:a16="http://schemas.microsoft.com/office/drawing/2014/main" id="{98A22DD4-038C-7D93-4D61-B73C10E5BEB7}"/>
              </a:ext>
            </a:extLst>
          </p:cNvPr>
          <p:cNvSpPr>
            <a:spLocks noGrp="1"/>
          </p:cNvSpPr>
          <p:nvPr>
            <p:ph type="tbl" sz="quarter" idx="16" hasCustomPrompt="1"/>
          </p:nvPr>
        </p:nvSpPr>
        <p:spPr>
          <a:xfrm>
            <a:off x="1600200" y="1981201"/>
            <a:ext cx="9763218" cy="3860306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/>
              <a:t>Insert Table Here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2DA06DA-3C58-3AF9-D6BE-E17106FB8540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E5EA0D-48A4-C6C4-7CA7-2BFD6C7514FE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49F1C8-0009-D827-8EEE-3BA701AC2EEC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EE1CBA-7E35-B977-9B7F-37092F49AB53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0DDB8B1-0922-5FEE-558D-34DDD1F518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12/15/2025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2393EF6-C3B0-4488-F4D3-AB5AE6838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E6BFC7F-43C0-28A2-0B7A-C4A14C1B5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C0AD9C05-BB97-D29B-EABA-DEDF5A6C97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3616" y="635835"/>
            <a:ext cx="9845550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pic>
        <p:nvPicPr>
          <p:cNvPr id="4" name="Graphic 12">
            <a:extLst>
              <a:ext uri="{FF2B5EF4-FFF2-40B4-BE49-F238E27FC236}">
                <a16:creationId xmlns:a16="http://schemas.microsoft.com/office/drawing/2014/main" id="{01575A3D-A1C5-24BE-2295-7EA236A429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5" name="Picture 4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7A776DEF-CD3A-CEC2-7FBE-F59B933C38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699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eneral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9EF8E54-81A9-A78B-3059-0A1DAF34AA3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517868" y="1981200"/>
            <a:ext cx="9845550" cy="373856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795903-B8C9-68B8-B1F4-C782ABFBBE12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3F94B7-8BE3-6BE0-23EB-8EBA48EA2BDD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7142EC-D817-2933-6140-62D72113C588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644336-6D0E-0C5C-A158-4C4854DE97EE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CFB78BFD-BEA4-C681-9C94-362E624539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12/15/2025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32CAE4B3-ACA6-E9CB-83F0-E5E944711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2F5F34AA-9624-6E3A-E2E7-6350746A1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65B8-271B-FA4F-FDE5-87DA1C571A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4015" y="636353"/>
            <a:ext cx="9845550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pic>
        <p:nvPicPr>
          <p:cNvPr id="5" name="Graphic 12">
            <a:extLst>
              <a:ext uri="{FF2B5EF4-FFF2-40B4-BE49-F238E27FC236}">
                <a16:creationId xmlns:a16="http://schemas.microsoft.com/office/drawing/2014/main" id="{C893B30E-F966-B0AF-F22A-1623FCBD4F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6" name="Picture 5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518B8D55-9B74-4C26-D787-933C19103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568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1611BDE-D6CD-401A-8CDA-77BF2E91F5C6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ED269C-734A-789C-7552-8810D1932F76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55C5EE-C77D-04FF-AEE6-4CFFA3B1A134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2C9729-D3CE-54E4-7332-451B2E8A3726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BD2F01AC-51A7-3A40-8AF2-7CA49558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12/15/2025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27BD05FE-C4D6-817C-6C54-8BEA11777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B0F2FDDA-3C86-E0A1-30E9-74B882BF1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12A256-E9B0-3029-8A73-28180CD5EC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3616" y="635438"/>
            <a:ext cx="9845550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881663B0-35CF-F099-B5AC-3B39C4812652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1600200" y="1762126"/>
            <a:ext cx="9763125" cy="4043764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pic>
        <p:nvPicPr>
          <p:cNvPr id="4" name="Graphic 12">
            <a:extLst>
              <a:ext uri="{FF2B5EF4-FFF2-40B4-BE49-F238E27FC236}">
                <a16:creationId xmlns:a16="http://schemas.microsoft.com/office/drawing/2014/main" id="{4C3C43D0-5C3E-C125-F82B-8C39060357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8" name="Picture 7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7E56C374-2852-6E6F-2AF8-21CF637B98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954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361708-C856-5679-5F26-DFD654490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301" y="662893"/>
            <a:ext cx="9844596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6BA814-9AC9-5238-F0A1-89F9D61B5B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00200" y="198845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510D8D-B5B5-FA5C-2E75-85268E6345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00200" y="6374044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707BB-F259-4D83-839F-2ABE0F4A8C61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07592-D92D-5E48-1F23-4A48048F69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400" y="637404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A7535-84D4-1921-62EB-192F99FD2C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4600" y="6374043"/>
            <a:ext cx="161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6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50" r:id="rId3"/>
    <p:sldLayoutId id="2147483675" r:id="rId4"/>
    <p:sldLayoutId id="2147483673" r:id="rId5"/>
    <p:sldLayoutId id="2147483674" r:id="rId6"/>
    <p:sldLayoutId id="2147483662" r:id="rId7"/>
    <p:sldLayoutId id="2147483672" r:id="rId8"/>
    <p:sldLayoutId id="2147483654" r:id="rId9"/>
    <p:sldLayoutId id="2147483676" r:id="rId10"/>
    <p:sldLayoutId id="2147483677" r:id="rId11"/>
    <p:sldLayoutId id="2147483651" r:id="rId12"/>
    <p:sldLayoutId id="2147483655" r:id="rId13"/>
    <p:sldLayoutId id="2147483659" r:id="rId14"/>
    <p:sldLayoutId id="2147483678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 baseline="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160020" indent="-160020" algn="l" defTabSz="914400" rtl="0" eaLnBrk="1" latinLnBrk="0" hangingPunct="1">
        <a:lnSpc>
          <a:spcPts val="2000"/>
        </a:lnSpc>
        <a:spcBef>
          <a:spcPts val="1000"/>
        </a:spcBef>
        <a:buFont typeface="Wingdings" pitchFamily="2" charset="2"/>
        <a:buChar char="§"/>
        <a:defRPr sz="16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ts val="1800"/>
        </a:lnSpc>
        <a:spcBef>
          <a:spcPts val="500"/>
        </a:spcBef>
        <a:buFont typeface="Apple Symbols" panose="02000000000000000000" pitchFamily="2" charset="-79"/>
        <a:buChar char="⎻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40080" indent="-137160" algn="l" defTabSz="914400" rtl="0" eaLnBrk="1" latinLnBrk="0" hangingPunct="1">
        <a:lnSpc>
          <a:spcPts val="1600"/>
        </a:lnSpc>
        <a:spcBef>
          <a:spcPts val="500"/>
        </a:spcBef>
        <a:buFont typeface="Arial" panose="020B0604020202020204" pitchFamily="34" charset="0"/>
        <a:buChar char="•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640080" indent="-137160" algn="l" defTabSz="914400" rtl="0" eaLnBrk="1" latinLnBrk="0" hangingPunct="1">
        <a:lnSpc>
          <a:spcPts val="1600"/>
        </a:lnSpc>
        <a:spcBef>
          <a:spcPts val="500"/>
        </a:spcBef>
        <a:buFont typeface="Arial" panose="020B0604020202020204" pitchFamily="34" charset="0"/>
        <a:buChar char="•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640080" indent="-137160" algn="l" defTabSz="914400" rtl="0" eaLnBrk="1" latinLnBrk="0" hangingPunct="1">
        <a:lnSpc>
          <a:spcPts val="1600"/>
        </a:lnSpc>
        <a:spcBef>
          <a:spcPts val="500"/>
        </a:spcBef>
        <a:buFont typeface="Arial" panose="020B0604020202020204" pitchFamily="34" charset="0"/>
        <a:buChar char="•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2" orient="horz" pos="4056">
          <p15:clr>
            <a:srgbClr val="F26B43"/>
          </p15:clr>
        </p15:guide>
        <p15:guide id="27" pos="504">
          <p15:clr>
            <a:srgbClr val="F26B43"/>
          </p15:clr>
        </p15:guide>
        <p15:guide id="28" orient="horz" pos="4320">
          <p15:clr>
            <a:srgbClr val="F26B43"/>
          </p15:clr>
        </p15:guide>
        <p15:guide id="29">
          <p15:clr>
            <a:srgbClr val="F26B43"/>
          </p15:clr>
        </p15:guide>
        <p15:guide id="30" pos="1008">
          <p15:clr>
            <a:srgbClr val="F26B43"/>
          </p15:clr>
        </p15:guide>
        <p15:guide id="31" orient="horz" pos="480">
          <p15:clr>
            <a:srgbClr val="F26B43"/>
          </p15:clr>
        </p15:guide>
        <p15:guide id="32" pos="4224">
          <p15:clr>
            <a:srgbClr val="F26B43"/>
          </p15:clr>
        </p15:guide>
        <p15:guide id="33" orient="horz" pos="12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uvahealthumcnursing.org/nursing-professional-development-services/peer-review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vahealthumcnursing.org/nursing-professional-development-services/peer-review/in-the-moment-peer-review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A0867C-2DD8-F90B-9802-98138BD468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893" y="1899821"/>
            <a:ext cx="7829714" cy="2037810"/>
          </a:xfrm>
        </p:spPr>
        <p:txBody>
          <a:bodyPr/>
          <a:lstStyle/>
          <a:p>
            <a:r>
              <a:rPr lang="en-US" sz="4800" dirty="0">
                <a:latin typeface="+mj-lt"/>
              </a:rPr>
              <a:t>FY26 Performance Appraisal RN Peer Review </a:t>
            </a:r>
            <a:br>
              <a:rPr lang="en-US" sz="4800" dirty="0">
                <a:latin typeface="+mj-lt"/>
              </a:rPr>
            </a:br>
            <a:endParaRPr lang="en-US" sz="4800" dirty="0"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CB30A2-0339-463A-95D3-01ED74126C51}"/>
              </a:ext>
            </a:extLst>
          </p:cNvPr>
          <p:cNvSpPr txBox="1"/>
          <p:nvPr/>
        </p:nvSpPr>
        <p:spPr>
          <a:xfrm>
            <a:off x="665893" y="5037600"/>
            <a:ext cx="7194739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NPGO Professional Development Committee</a:t>
            </a:r>
          </a:p>
          <a:p>
            <a:pPr>
              <a:spcBef>
                <a:spcPts val="1200"/>
              </a:spcBef>
            </a:pPr>
            <a:r>
              <a:rPr lang="en-US" sz="2400" dirty="0">
                <a:solidFill>
                  <a:schemeClr val="tx2"/>
                </a:solidFill>
              </a:rPr>
              <a:t>December 2025 </a:t>
            </a:r>
          </a:p>
        </p:txBody>
      </p:sp>
    </p:spTree>
    <p:extLst>
      <p:ext uri="{BB962C8B-B14F-4D97-AF65-F5344CB8AC3E}">
        <p14:creationId xmlns:p14="http://schemas.microsoft.com/office/powerpoint/2010/main" val="936584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C23375-78C8-44AF-9B34-5B3F3473C81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349051" y="1515218"/>
            <a:ext cx="9990513" cy="4360926"/>
          </a:xfrm>
        </p:spPr>
        <p:txBody>
          <a:bodyPr/>
          <a:lstStyle/>
          <a:p>
            <a:pPr marL="274320" indent="-27432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Operational Guideline</a:t>
            </a:r>
            <a:r>
              <a:rPr lang="en-US" sz="2000" baseline="52000" dirty="0">
                <a:solidFill>
                  <a:schemeClr val="tx2"/>
                </a:solidFill>
              </a:rPr>
              <a:t>*</a:t>
            </a:r>
            <a:endParaRPr lang="en-US" sz="2800" baseline="52000" dirty="0">
              <a:solidFill>
                <a:schemeClr val="tx2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schemeClr val="tx2"/>
                </a:solidFill>
              </a:rPr>
              <a:t>Timeline and Process</a:t>
            </a:r>
            <a:r>
              <a:rPr kumimoji="0" lang="en-US" sz="2000" b="0" i="0" u="none" strike="noStrike" kern="1200" cap="none" spc="0" normalizeH="0" baseline="5200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*</a:t>
            </a:r>
            <a:r>
              <a:rPr lang="en-US" sz="2800" dirty="0">
                <a:solidFill>
                  <a:schemeClr val="tx2"/>
                </a:solidFill>
              </a:rPr>
              <a:t> | RNs/APRNs and Formal Nurse Leaders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schemeClr val="tx2"/>
                </a:solidFill>
              </a:rPr>
              <a:t>Prep Tools</a:t>
            </a:r>
            <a:r>
              <a:rPr kumimoji="0" lang="en-US" sz="2000" b="0" i="0" u="none" strike="noStrike" kern="1200" cap="none" spc="0" normalizeH="0" baseline="5200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*</a:t>
            </a:r>
            <a:r>
              <a:rPr lang="en-US" sz="2800" dirty="0">
                <a:solidFill>
                  <a:schemeClr val="tx2"/>
                </a:solidFill>
              </a:rPr>
              <a:t> (peer review templates) | RNs/APRNs and Formal Nurse Leaders </a:t>
            </a:r>
          </a:p>
          <a:p>
            <a:pPr marL="274320" indent="-27432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Examples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schemeClr val="tx2"/>
                </a:solidFill>
              </a:rPr>
              <a:t>Department Tracking Grid</a:t>
            </a:r>
            <a:r>
              <a:rPr kumimoji="0" lang="en-US" sz="2000" b="0" i="0" u="none" strike="noStrike" kern="1200" cap="none" spc="0" normalizeH="0" baseline="5200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*</a:t>
            </a:r>
            <a:endParaRPr lang="en-US" sz="2800" dirty="0">
              <a:solidFill>
                <a:schemeClr val="tx2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schemeClr val="tx2"/>
                </a:solidFill>
              </a:rPr>
              <a:t>Workday Reports for Leaders</a:t>
            </a:r>
            <a:r>
              <a:rPr kumimoji="0" lang="en-US" sz="2000" b="0" i="0" u="none" strike="noStrike" kern="1200" cap="none" spc="0" normalizeH="0" baseline="5200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**</a:t>
            </a:r>
            <a:endParaRPr lang="en-US" sz="2800" dirty="0">
              <a:solidFill>
                <a:schemeClr val="tx2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schemeClr val="tx2"/>
                </a:solidFill>
              </a:rPr>
              <a:t>Educational Resources</a:t>
            </a:r>
            <a:r>
              <a:rPr kumimoji="0" lang="en-US" sz="2000" b="0" i="0" u="none" strike="noStrike" kern="1200" cap="none" spc="0" normalizeH="0" baseline="5200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**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schemeClr val="tx2"/>
                </a:solidFill>
              </a:rPr>
              <a:t>Communication Tools</a:t>
            </a:r>
            <a:r>
              <a:rPr kumimoji="0" lang="en-US" sz="2000" b="0" i="0" u="none" strike="noStrike" kern="1200" cap="none" spc="0" normalizeH="0" baseline="5200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*</a:t>
            </a:r>
            <a:r>
              <a:rPr lang="en-US" sz="2800" dirty="0">
                <a:solidFill>
                  <a:schemeClr val="tx2"/>
                </a:solidFill>
              </a:rPr>
              <a:t> | Flyer and PPT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sz="25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B00C37-7819-495D-9EB5-B27D55DD4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052" y="636353"/>
            <a:ext cx="9845550" cy="682781"/>
          </a:xfrm>
        </p:spPr>
        <p:txBody>
          <a:bodyPr/>
          <a:lstStyle/>
          <a:p>
            <a:r>
              <a:rPr lang="en-US" dirty="0">
                <a:latin typeface="+mj-lt"/>
              </a:rPr>
              <a:t>Resources Available </a:t>
            </a:r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45552B2B-9AD2-46BC-AC14-DFDEED5028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7590" y="3702570"/>
            <a:ext cx="1951975" cy="1951975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EF64F6-C5E3-4776-BA27-E72088007C88}"/>
              </a:ext>
            </a:extLst>
          </p:cNvPr>
          <p:cNvSpPr txBox="1"/>
          <p:nvPr/>
        </p:nvSpPr>
        <p:spPr>
          <a:xfrm>
            <a:off x="1349052" y="6317181"/>
            <a:ext cx="3232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*Updated for FY26 	** New for FY26</a:t>
            </a:r>
          </a:p>
        </p:txBody>
      </p:sp>
    </p:spTree>
    <p:extLst>
      <p:ext uri="{BB962C8B-B14F-4D97-AF65-F5344CB8AC3E}">
        <p14:creationId xmlns:p14="http://schemas.microsoft.com/office/powerpoint/2010/main" val="2999355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5872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B0605A-7A0C-41FE-82A1-413AF1164D7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092994" y="1507539"/>
            <a:ext cx="10847368" cy="4427029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>
                <a:solidFill>
                  <a:schemeClr val="accent1"/>
                </a:solidFill>
              </a:rPr>
              <a:t>ANA Scope and Standards of Practice</a:t>
            </a:r>
          </a:p>
          <a:p>
            <a:pPr lvl="1">
              <a:spcBef>
                <a:spcPts val="1200"/>
              </a:spcBef>
            </a:pPr>
            <a:r>
              <a:rPr lang="en-US" sz="2400" dirty="0">
                <a:solidFill>
                  <a:schemeClr val="tx2"/>
                </a:solidFill>
              </a:rPr>
              <a:t>“Registered Nurses shall engage in self-reflection and self-evaluation of nursing practice on a regular basis, identifying areas of strength as well as areas in which professional growth would be beneficial.” </a:t>
            </a:r>
          </a:p>
          <a:p>
            <a:pPr lvl="1">
              <a:spcBef>
                <a:spcPts val="1200"/>
              </a:spcBef>
            </a:pPr>
            <a:r>
              <a:rPr lang="en-US" sz="2400" dirty="0">
                <a:solidFill>
                  <a:schemeClr val="tx2"/>
                </a:solidFill>
              </a:rPr>
              <a:t>“Seek feedback regarding one’s own practice from healthcare consumers, peers, colleagues, supervisors, and others” and “provide peers and others with constructive feedback regarding their practice or role performance.”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accent1"/>
                </a:solidFill>
              </a:rPr>
              <a:t>ANA Code of Ethics</a:t>
            </a:r>
          </a:p>
          <a:p>
            <a:pPr lvl="1">
              <a:spcBef>
                <a:spcPts val="1200"/>
              </a:spcBef>
            </a:pPr>
            <a:r>
              <a:rPr lang="en-US" sz="2400" dirty="0">
                <a:solidFill>
                  <a:schemeClr val="tx2"/>
                </a:solidFill>
              </a:rPr>
              <a:t>Calls nurses to preserve integrity and safety, to maintain competence of self and others, and continue personal and professional growth.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A2AE3D-8C32-4A11-BFAB-7B94FFC21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994" y="636353"/>
            <a:ext cx="10847369" cy="1158265"/>
          </a:xfrm>
        </p:spPr>
        <p:txBody>
          <a:bodyPr/>
          <a:lstStyle/>
          <a:p>
            <a:r>
              <a:rPr lang="en-US" dirty="0">
                <a:latin typeface="+mj-lt"/>
              </a:rPr>
              <a:t>Peer Review &amp; Self Evaluation Accountabilities</a:t>
            </a:r>
          </a:p>
        </p:txBody>
      </p:sp>
    </p:spTree>
    <p:extLst>
      <p:ext uri="{BB962C8B-B14F-4D97-AF65-F5344CB8AC3E}">
        <p14:creationId xmlns:p14="http://schemas.microsoft.com/office/powerpoint/2010/main" val="197287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0957C9-344C-4D93-BB9B-237BA7566C5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27773" y="1651591"/>
            <a:ext cx="11364227" cy="3738563"/>
          </a:xfrm>
        </p:spPr>
        <p:txBody>
          <a:bodyPr/>
          <a:lstStyle/>
          <a:p>
            <a:pPr marL="0" lvl="1" indent="0" algn="ctr">
              <a:buNone/>
            </a:pPr>
            <a:r>
              <a:rPr lang="en-US" sz="2800" dirty="0">
                <a:solidFill>
                  <a:schemeClr val="tx2"/>
                </a:solidFill>
                <a:latin typeface="Franklin Gothic Medium" panose="020B0603020102020204" pitchFamily="34" charset="0"/>
              </a:rPr>
              <a:t>Annual performance appraisal process </a:t>
            </a:r>
          </a:p>
          <a:p>
            <a:pPr marL="0" lvl="1" algn="ctr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  <a:p>
            <a:pPr marL="0" lvl="1" indent="0" algn="ctr">
              <a:buNone/>
            </a:pPr>
            <a:r>
              <a:rPr lang="en-US" sz="2800" dirty="0">
                <a:solidFill>
                  <a:schemeClr val="tx2"/>
                </a:solidFill>
                <a:latin typeface="Franklin Gothic Medium" panose="020B0603020102020204" pitchFamily="34" charset="0"/>
              </a:rPr>
              <a:t>Clinical Career Ladder readiness assessment  </a:t>
            </a:r>
          </a:p>
          <a:p>
            <a:pPr marL="0" lvl="1" algn="ctr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  <a:p>
            <a:pPr marL="0" lvl="1" indent="0" algn="ctr">
              <a:buNone/>
            </a:pPr>
            <a:r>
              <a:rPr lang="en-US" sz="2800" dirty="0">
                <a:solidFill>
                  <a:schemeClr val="tx2"/>
                </a:solidFill>
                <a:latin typeface="Franklin Gothic Medium" panose="020B0603020102020204" pitchFamily="34" charset="0"/>
              </a:rPr>
              <a:t>In-the-moment feedback</a:t>
            </a:r>
          </a:p>
          <a:p>
            <a:pPr marL="0" lvl="1" indent="0" algn="ctr">
              <a:buNone/>
            </a:pPr>
            <a:r>
              <a:rPr lang="en-US" sz="2400" i="1" dirty="0">
                <a:solidFill>
                  <a:schemeClr val="tx2"/>
                </a:solidFill>
              </a:rPr>
              <a:t>Cognitive Rehearsal Toolkit </a:t>
            </a:r>
          </a:p>
          <a:p>
            <a:pPr lvl="1" algn="ctr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BAC489-9C49-4E6A-8030-B3E2EB315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145" y="636353"/>
            <a:ext cx="11450855" cy="1158265"/>
          </a:xfrm>
        </p:spPr>
        <p:txBody>
          <a:bodyPr/>
          <a:lstStyle/>
          <a:p>
            <a:pPr algn="ctr"/>
            <a:r>
              <a:rPr lang="en-US" dirty="0">
                <a:latin typeface="Franklin Gothic Demi" panose="020B0703020102020204" pitchFamily="34" charset="0"/>
              </a:rPr>
              <a:t>Opportunities for Peer Review</a:t>
            </a:r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A8E86FB5-AE23-4266-80A4-EDA0BD0E0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9743" y="4500011"/>
            <a:ext cx="1780285" cy="178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05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0957C9-344C-4D93-BB9B-237BA7566C5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308956" y="1651591"/>
            <a:ext cx="10235531" cy="37385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Core Principles:</a:t>
            </a:r>
          </a:p>
          <a:p>
            <a:pPr marL="731520" lvl="1" indent="-36576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/>
                </a:solidFill>
              </a:rPr>
              <a:t>Professional obligation for all RNs in all roles</a:t>
            </a:r>
          </a:p>
          <a:p>
            <a:pPr marL="731520" lvl="1" indent="-36576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/>
                </a:solidFill>
              </a:rPr>
              <a:t>Face-to-face buddy process </a:t>
            </a:r>
          </a:p>
          <a:p>
            <a:pPr marL="731520" lvl="1" indent="-36576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/>
                </a:solidFill>
              </a:rPr>
              <a:t>Professional dialogue </a:t>
            </a:r>
          </a:p>
          <a:p>
            <a:pPr marL="731520" lvl="1" indent="-36576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/>
                </a:solidFill>
              </a:rPr>
              <a:t>Transparent &amp; documented through Workday annual Performance Appraisal process  </a:t>
            </a:r>
          </a:p>
          <a:p>
            <a:pPr marL="731520" lvl="1" indent="-36576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/>
                </a:solidFill>
              </a:rPr>
              <a:t>Not a crucial-conversation moment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BAC489-9C49-4E6A-8030-B3E2EB315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957" y="636353"/>
            <a:ext cx="10361287" cy="1158265"/>
          </a:xfrm>
        </p:spPr>
        <p:txBody>
          <a:bodyPr/>
          <a:lstStyle/>
          <a:p>
            <a:r>
              <a:rPr lang="en-US" dirty="0">
                <a:latin typeface="+mj-lt"/>
              </a:rPr>
              <a:t>Peer Review for FY26 Performance Appraisals </a:t>
            </a:r>
          </a:p>
        </p:txBody>
      </p:sp>
    </p:spTree>
    <p:extLst>
      <p:ext uri="{BB962C8B-B14F-4D97-AF65-F5344CB8AC3E}">
        <p14:creationId xmlns:p14="http://schemas.microsoft.com/office/powerpoint/2010/main" val="866937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80611" y="1447752"/>
            <a:ext cx="5488768" cy="4401205"/>
          </a:xfrm>
          <a:prstGeom prst="rect">
            <a:avLst/>
          </a:prstGeom>
          <a:ln w="57150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32D4B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The Nursing Professional Governance Organization (NPGO) is the professional governance structure for UVA Health University Medical Center nurses.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32D4B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32D4B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Our Nursing Professional Practice Model (PPM) integrates all of the NPGO's core principle and depicts the work of all University Medical Center  Registered Nurses.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32D4B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32D4B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Our Nursing Care Delivery Model is Relationship-Based Care, and University Medical Center nurses adopt an evidence-based approach to nursing practice.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02888" y="494054"/>
            <a:ext cx="11389112" cy="1158265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+mj-lt"/>
              </a:rPr>
              <a:t>Nursing Professional Practice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F0A3AA-6EFB-46BA-A4AB-0A7FF91B4B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09" y="1045513"/>
            <a:ext cx="5205681" cy="520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17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0957C9-344C-4D93-BB9B-237BA7566C5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232759" y="1794618"/>
            <a:ext cx="10193488" cy="3738563"/>
          </a:xfrm>
        </p:spPr>
        <p:txBody>
          <a:bodyPr/>
          <a:lstStyle/>
          <a:p>
            <a:pPr marL="274320" indent="-27432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Change from 2 to 1 required Peer Review for </a:t>
            </a:r>
            <a:r>
              <a:rPr lang="en-US" sz="2800" i="1" dirty="0">
                <a:solidFill>
                  <a:schemeClr val="tx2"/>
                </a:solidFill>
              </a:rPr>
              <a:t>all</a:t>
            </a:r>
            <a:r>
              <a:rPr lang="en-US" sz="2800" dirty="0">
                <a:solidFill>
                  <a:schemeClr val="tx2"/>
                </a:solidFill>
              </a:rPr>
              <a:t> RNs in </a:t>
            </a:r>
            <a:r>
              <a:rPr lang="en-US" sz="2800" i="1" dirty="0">
                <a:solidFill>
                  <a:schemeClr val="tx2"/>
                </a:solidFill>
              </a:rPr>
              <a:t>all</a:t>
            </a:r>
            <a:r>
              <a:rPr lang="en-US" sz="2800" dirty="0">
                <a:solidFill>
                  <a:schemeClr val="tx2"/>
                </a:solidFill>
              </a:rPr>
              <a:t> roles</a:t>
            </a:r>
          </a:p>
          <a:p>
            <a:pPr marL="274320" indent="-27432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Can be self-selected or assigned (non-self-selected)</a:t>
            </a:r>
          </a:p>
          <a:p>
            <a:pPr marL="685800" lvl="1" indent="-27432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tx2"/>
                </a:solidFill>
              </a:rPr>
              <a:t>Up to department’s discretion</a:t>
            </a:r>
          </a:p>
          <a:p>
            <a:pPr marL="685800" lvl="1" indent="-27432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tx2"/>
                </a:solidFill>
              </a:rPr>
              <a:t>Local NPG Committee assigns peers if conducting non-self-selected</a:t>
            </a:r>
          </a:p>
          <a:p>
            <a:pPr marL="274320" indent="-27432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Always have the option to request  and/or assign additional peer reviews </a:t>
            </a: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BAC489-9C49-4E6A-8030-B3E2EB315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2759" y="636353"/>
            <a:ext cx="10445737" cy="1158265"/>
          </a:xfrm>
        </p:spPr>
        <p:txBody>
          <a:bodyPr/>
          <a:lstStyle/>
          <a:p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222E4A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Peer Review for FY26 Performance Appraisals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773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BAC489-9C49-4E6A-8030-B3E2EB315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411" y="639611"/>
            <a:ext cx="10218292" cy="731989"/>
          </a:xfrm>
        </p:spPr>
        <p:txBody>
          <a:bodyPr/>
          <a:lstStyle/>
          <a:p>
            <a:r>
              <a:rPr lang="en-US" dirty="0">
                <a:latin typeface="+mj-lt"/>
              </a:rPr>
              <a:t>Defining a Peer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5805D7-D042-4E89-8B8A-48C8F02D487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317144" y="2094753"/>
            <a:ext cx="5029200" cy="529655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0" dirty="0">
                <a:latin typeface="+mj-lt"/>
              </a:rPr>
              <a:t>RNs in non-Formal Nurse Leader positions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FCAC7B-BADE-4DA0-AF24-B7B5168F2DA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538450" y="2094753"/>
            <a:ext cx="5130921" cy="529655"/>
          </a:xfrm>
          <a:solidFill>
            <a:schemeClr val="accent5">
              <a:lumMod val="60000"/>
              <a:lumOff val="40000"/>
            </a:schemeClr>
          </a:solidFill>
        </p:spPr>
        <p:txBody>
          <a:bodyPr anchor="ctr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0" dirty="0">
                <a:latin typeface="+mj-lt"/>
              </a:rPr>
              <a:t>Formal Nurse Leader positions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0957C9-344C-4D93-BB9B-237BA7566C59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317144" y="2624407"/>
            <a:ext cx="5029200" cy="344982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marR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  <a:tabLst>
                <a:tab pos="582930" algn="l"/>
                <a:tab pos="583565" algn="l"/>
              </a:tabLst>
            </a:pPr>
            <a:endParaRPr lang="en-US" sz="600" dirty="0">
              <a:solidFill>
                <a:schemeClr val="tx2"/>
              </a:solidFill>
              <a:effectLst/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2930" algn="l"/>
                <a:tab pos="583565" algn="l"/>
              </a:tabLst>
            </a:pPr>
            <a:r>
              <a:rPr lang="en-US" sz="1800" dirty="0">
                <a:solidFill>
                  <a:schemeClr val="tx2"/>
                </a:solidFill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 the following: </a:t>
            </a:r>
            <a:endParaRPr lang="en-US" sz="1800" dirty="0">
              <a:solidFill>
                <a:schemeClr val="tx2"/>
              </a:solidFill>
              <a:effectLst/>
              <a:latin typeface="Franklin Gothic Book" panose="020B0503020102020204" pitchFamily="34" charset="0"/>
              <a:ea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274320" marR="0" lvl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2930" algn="l"/>
                <a:tab pos="583565" algn="l"/>
              </a:tabLst>
            </a:pPr>
            <a:r>
              <a:rPr lang="en-US" sz="1800" dirty="0">
                <a:solidFill>
                  <a:schemeClr val="tx2"/>
                </a:solidFill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RN Job Profile (e.g. Charge Nurse, RN Care Coordinator, Clinical Career Ladder position, Clinical Program Coordinator, CNL, APRNs, etc.)</a:t>
            </a:r>
          </a:p>
          <a:p>
            <a:pPr marL="274320" marR="0" lvl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2930" algn="l"/>
                <a:tab pos="583565" algn="l"/>
              </a:tabLst>
            </a:pPr>
            <a:r>
              <a:rPr lang="en-US" sz="1800" dirty="0">
                <a:solidFill>
                  <a:schemeClr val="tx2"/>
                </a:solidFill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roles (e.g. preceptor, champion, etc.)</a:t>
            </a:r>
            <a:endParaRPr lang="en-US" sz="1800" dirty="0">
              <a:solidFill>
                <a:schemeClr val="tx2"/>
              </a:solidFill>
              <a:effectLst/>
              <a:latin typeface="Franklin Gothic Book" panose="020B0503020102020204" pitchFamily="34" charset="0"/>
              <a:ea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274320" marR="0" lvl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2930" algn="l"/>
                <a:tab pos="583565" algn="l"/>
              </a:tabLst>
            </a:pPr>
            <a:r>
              <a:rPr lang="en-US" sz="1800" dirty="0">
                <a:solidFill>
                  <a:schemeClr val="tx2"/>
                </a:solidFill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frequently the pair work together (example: similar shifts)</a:t>
            </a:r>
            <a:endParaRPr lang="en-US" sz="1800" dirty="0">
              <a:solidFill>
                <a:schemeClr val="tx2"/>
              </a:solidFill>
              <a:effectLst/>
              <a:latin typeface="Franklin Gothic Book" panose="020B0503020102020204" pitchFamily="34" charset="0"/>
              <a:ea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274320" marR="0" lvl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2930" algn="l"/>
                <a:tab pos="583565" algn="l"/>
              </a:tabLst>
            </a:pPr>
            <a:r>
              <a:rPr lang="en-US" sz="1800" dirty="0">
                <a:solidFill>
                  <a:schemeClr val="tx2"/>
                </a:solidFill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Years of experience / tenure </a:t>
            </a:r>
            <a:endParaRPr lang="en-US" sz="1800" dirty="0">
              <a:solidFill>
                <a:schemeClr val="tx2"/>
              </a:solidFill>
              <a:effectLst/>
              <a:latin typeface="Franklin Gothic Book" panose="020B0503020102020204" pitchFamily="34" charset="0"/>
              <a:ea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400" dirty="0">
              <a:solidFill>
                <a:schemeClr val="tx2"/>
              </a:solidFill>
            </a:endParaRPr>
          </a:p>
          <a:p>
            <a:pPr marL="228600" lvl="1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/>
              </a:solidFill>
            </a:endParaRPr>
          </a:p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073897-EA4B-428C-AD97-928560BDB1E6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6538450" y="2624408"/>
            <a:ext cx="5130800" cy="3449821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2930" algn="l"/>
                <a:tab pos="583565" algn="l"/>
              </a:tabLst>
            </a:pPr>
            <a:endParaRPr lang="en-US" sz="600" dirty="0">
              <a:solidFill>
                <a:schemeClr val="tx2"/>
              </a:solidFill>
              <a:effectLst/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2930" algn="l"/>
                <a:tab pos="583565" algn="l"/>
              </a:tabLst>
            </a:pPr>
            <a:r>
              <a:rPr lang="en-US" sz="1800" dirty="0">
                <a:solidFill>
                  <a:schemeClr val="tx2"/>
                </a:solidFill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 the following: </a:t>
            </a:r>
            <a:endParaRPr lang="en-US" sz="1800" dirty="0">
              <a:solidFill>
                <a:schemeClr val="tx2"/>
              </a:solidFill>
              <a:effectLst/>
              <a:latin typeface="Franklin Gothic Book" panose="020B0503020102020204" pitchFamily="34" charset="0"/>
              <a:ea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274320" marR="0" lvl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2930" algn="l"/>
                <a:tab pos="583565" algn="l"/>
              </a:tabLst>
            </a:pPr>
            <a:r>
              <a:rPr lang="en-US" sz="1800" dirty="0">
                <a:solidFill>
                  <a:schemeClr val="tx2"/>
                </a:solidFill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Same management-level  - such as: </a:t>
            </a:r>
          </a:p>
          <a:p>
            <a:pPr marL="605790" lvl="2" indent="-285750">
              <a:lnSpc>
                <a:spcPct val="100000"/>
              </a:lnSpc>
              <a:spcBef>
                <a:spcPts val="1200"/>
              </a:spcBef>
              <a:buFont typeface="Courier New" panose="02070309020205020404" pitchFamily="49" charset="0"/>
              <a:buChar char="o"/>
              <a:tabLst>
                <a:tab pos="582930" algn="l"/>
                <a:tab pos="583565" algn="l"/>
              </a:tabLst>
            </a:pPr>
            <a:r>
              <a:rPr lang="en-US" sz="1800" dirty="0">
                <a:solidFill>
                  <a:schemeClr val="tx2"/>
                </a:solidFill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Assistant Nurse Manager to Assistant Nurse Manager </a:t>
            </a:r>
          </a:p>
          <a:p>
            <a:pPr marL="605790" lvl="2" indent="-285750">
              <a:lnSpc>
                <a:spcPct val="100000"/>
              </a:lnSpc>
              <a:spcBef>
                <a:spcPts val="1200"/>
              </a:spcBef>
              <a:buFont typeface="Courier New" panose="02070309020205020404" pitchFamily="49" charset="0"/>
              <a:buChar char="o"/>
              <a:tabLst>
                <a:tab pos="582930" algn="l"/>
                <a:tab pos="583565" algn="l"/>
              </a:tabLst>
            </a:pPr>
            <a:r>
              <a:rPr lang="en-US" sz="1800" dirty="0">
                <a:solidFill>
                  <a:schemeClr val="tx2"/>
                </a:solidFill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Nurse Manager to Nurse Manager </a:t>
            </a:r>
            <a:endParaRPr lang="en-US" sz="1800" dirty="0">
              <a:solidFill>
                <a:schemeClr val="tx2"/>
              </a:solidFill>
              <a:effectLst/>
              <a:latin typeface="Franklin Gothic Book" panose="020B0503020102020204" pitchFamily="34" charset="0"/>
              <a:ea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605790" lvl="2" indent="-285750">
              <a:lnSpc>
                <a:spcPct val="100000"/>
              </a:lnSpc>
              <a:spcBef>
                <a:spcPts val="1200"/>
              </a:spcBef>
              <a:buFont typeface="Courier New" panose="02070309020205020404" pitchFamily="49" charset="0"/>
              <a:buChar char="o"/>
              <a:tabLst>
                <a:tab pos="582930" algn="l"/>
                <a:tab pos="583565" algn="l"/>
              </a:tabLst>
            </a:pPr>
            <a:r>
              <a:rPr lang="en-US" sz="1800" dirty="0">
                <a:solidFill>
                  <a:schemeClr val="tx2"/>
                </a:solidFill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Director to Director</a:t>
            </a:r>
            <a:endParaRPr lang="en-US" sz="1800" dirty="0">
              <a:solidFill>
                <a:schemeClr val="tx2"/>
              </a:solidFill>
              <a:effectLst/>
              <a:latin typeface="Franklin Gothic Book" panose="020B0503020102020204" pitchFamily="34" charset="0"/>
              <a:ea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457200" lvl="2">
              <a:lnSpc>
                <a:spcPct val="100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582930" algn="l"/>
                <a:tab pos="583565" algn="l"/>
              </a:tabLst>
            </a:pPr>
            <a:endParaRPr lang="en-US" sz="1600" dirty="0">
              <a:solidFill>
                <a:schemeClr val="tx2"/>
              </a:solidFill>
              <a:effectLst/>
              <a:latin typeface="Franklin Gothic Book" panose="020B0503020102020204" pitchFamily="34" charset="0"/>
              <a:ea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67604D-247E-4E8C-8612-8FC99DB5B50B}"/>
              </a:ext>
            </a:extLst>
          </p:cNvPr>
          <p:cNvSpPr txBox="1"/>
          <p:nvPr/>
        </p:nvSpPr>
        <p:spPr>
          <a:xfrm>
            <a:off x="1317023" y="1308246"/>
            <a:ext cx="10434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tx2"/>
                </a:solidFill>
              </a:rPr>
              <a:t>“A peer is defined as a professional of the same rank, education, clinical expertise, and level of licensure who performs similar roles” (Haag-Heitman and George, 2011).</a:t>
            </a:r>
          </a:p>
        </p:txBody>
      </p:sp>
    </p:spTree>
    <p:extLst>
      <p:ext uri="{BB962C8B-B14F-4D97-AF65-F5344CB8AC3E}">
        <p14:creationId xmlns:p14="http://schemas.microsoft.com/office/powerpoint/2010/main" val="4090815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0957C9-344C-4D93-BB9B-237BA7566C5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265535" y="1131536"/>
            <a:ext cx="10352300" cy="4718915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accent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Assistant Nurse Managers and Nurse Managers shall: </a:t>
            </a:r>
            <a:endParaRPr lang="en-US" sz="1800" dirty="0">
              <a:solidFill>
                <a:schemeClr val="accent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Familiarize themselves with centralized resources </a:t>
            </a:r>
            <a:r>
              <a:rPr lang="en-US" sz="17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provided by NPGO Professional Development Committee and Human Resources Performance Management. </a:t>
            </a:r>
          </a:p>
          <a:p>
            <a:pPr>
              <a:spcBef>
                <a:spcPts val="0"/>
              </a:spcBef>
            </a:pPr>
            <a:r>
              <a:rPr lang="en-US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Collaborate with Local NPG Committee </a:t>
            </a:r>
            <a:r>
              <a:rPr lang="en-US" sz="17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to:</a:t>
            </a:r>
            <a:endParaRPr lang="en-US" sz="1700" dirty="0">
              <a:solidFill>
                <a:schemeClr val="tx2"/>
              </a:solidFill>
              <a:ea typeface="Calibri" panose="020F050202020403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sz="17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Determine if utilizing self-selected or </a:t>
            </a:r>
            <a:r>
              <a:rPr lang="en-US" sz="1700" dirty="0">
                <a:solidFill>
                  <a:schemeClr val="tx2"/>
                </a:solidFill>
                <a:ea typeface="Calibri" panose="020F0502020204030204" pitchFamily="34" charset="0"/>
              </a:rPr>
              <a:t>NPG-assigned </a:t>
            </a:r>
            <a:r>
              <a:rPr lang="en-US" sz="17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peer reviews for the upcoming performance cycle.</a:t>
            </a:r>
            <a:endParaRPr lang="en-US" sz="1700" dirty="0">
              <a:solidFill>
                <a:schemeClr val="tx2"/>
              </a:solidFill>
              <a:ea typeface="Calibri" panose="020F050202020403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sz="17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Create a plan to follow recommended timeline of completion </a:t>
            </a:r>
          </a:p>
          <a:p>
            <a:pPr>
              <a:spcBef>
                <a:spcPts val="0"/>
              </a:spcBef>
            </a:pPr>
            <a:r>
              <a:rPr lang="en-US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Provide accountability to their department </a:t>
            </a:r>
            <a:r>
              <a:rPr lang="en-US" sz="17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by tracking peer review assignments and completion of peer review in Workday.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700" dirty="0">
              <a:solidFill>
                <a:schemeClr val="tx2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accent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Directors and above shall: </a:t>
            </a:r>
            <a:endParaRPr lang="en-US" sz="1800" b="1" dirty="0">
              <a:solidFill>
                <a:schemeClr val="accent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Understand the role of peer review </a:t>
            </a:r>
            <a:r>
              <a:rPr lang="en-US" sz="17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within professional practice and the guiding principles provided by national guidelines and standards.</a:t>
            </a:r>
          </a:p>
          <a:p>
            <a:pPr>
              <a:spcBef>
                <a:spcPts val="0"/>
              </a:spcBef>
            </a:pPr>
            <a:r>
              <a:rPr lang="en-US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Familiarize themselves with centralized resources </a:t>
            </a:r>
            <a:r>
              <a:rPr lang="en-US" sz="17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provided by NPGO Professional Development Committee and Human Resources Performance Management. </a:t>
            </a:r>
          </a:p>
          <a:p>
            <a:pPr>
              <a:spcBef>
                <a:spcPts val="0"/>
              </a:spcBef>
            </a:pPr>
            <a:r>
              <a:rPr lang="en-US" sz="1700" b="1" dirty="0">
                <a:solidFill>
                  <a:schemeClr val="tx2"/>
                </a:solidFill>
                <a:ea typeface="Calibri" panose="020F0502020204030204" pitchFamily="34" charset="0"/>
              </a:rPr>
              <a:t>Collaborate with their Nurse Leadership team </a:t>
            </a:r>
            <a:r>
              <a:rPr lang="en-US" sz="1700" dirty="0">
                <a:solidFill>
                  <a:schemeClr val="tx2"/>
                </a:solidFill>
                <a:ea typeface="Calibri" panose="020F0502020204030204" pitchFamily="34" charset="0"/>
              </a:rPr>
              <a:t>to identify plan for peer reviews for clinicians and formal leaders.  </a:t>
            </a:r>
          </a:p>
          <a:p>
            <a:pPr>
              <a:spcBef>
                <a:spcPts val="0"/>
              </a:spcBef>
            </a:pPr>
            <a:r>
              <a:rPr lang="en-US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Provide accountability to support departments </a:t>
            </a:r>
            <a:r>
              <a:rPr lang="en-US" sz="17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to conduct and document peer review in Workday.</a:t>
            </a:r>
          </a:p>
          <a:p>
            <a:pPr>
              <a:spcBef>
                <a:spcPts val="0"/>
              </a:spcBef>
            </a:pPr>
            <a:r>
              <a:rPr lang="en-US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Provide accountability to their team </a:t>
            </a:r>
            <a:r>
              <a:rPr lang="en-US" sz="17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by tracking peer review assignments and completion of peer review in Workday.</a:t>
            </a:r>
          </a:p>
          <a:p>
            <a:pPr marL="0" indent="0">
              <a:buNone/>
            </a:pPr>
            <a:endParaRPr lang="en-US" sz="1700" dirty="0">
              <a:solidFill>
                <a:schemeClr val="tx2"/>
              </a:solidFill>
            </a:endParaRPr>
          </a:p>
          <a:p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BAC489-9C49-4E6A-8030-B3E2EB315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5535" y="389145"/>
            <a:ext cx="10697985" cy="742391"/>
          </a:xfrm>
        </p:spPr>
        <p:txBody>
          <a:bodyPr/>
          <a:lstStyle/>
          <a:p>
            <a:r>
              <a:rPr lang="en-US" sz="4000" dirty="0">
                <a:latin typeface="+mj-lt"/>
              </a:rPr>
              <a:t>The Role of the Nurse Leader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8378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BAC489-9C49-4E6A-8030-B3E2EB315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0" y="636353"/>
            <a:ext cx="11353880" cy="1158265"/>
          </a:xfrm>
        </p:spPr>
        <p:txBody>
          <a:bodyPr/>
          <a:lstStyle/>
          <a:p>
            <a:pPr algn="ctr"/>
            <a:r>
              <a:rPr lang="en-US" dirty="0">
                <a:latin typeface="+mj-lt"/>
              </a:rPr>
              <a:t>Recommended Timeline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F07A28-19F4-467B-83F3-36B2AEE8BE0A}"/>
              </a:ext>
            </a:extLst>
          </p:cNvPr>
          <p:cNvSpPr txBox="1"/>
          <p:nvPr/>
        </p:nvSpPr>
        <p:spPr>
          <a:xfrm>
            <a:off x="1031555" y="6004384"/>
            <a:ext cx="9099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Refer to Human Resources and UMC Leadership regarding timeline and deadline for Annual Performance Appraisals.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6C9844A-A353-4BE2-882B-51C8D3075D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544483"/>
              </p:ext>
            </p:extLst>
          </p:nvPr>
        </p:nvGraphicFramePr>
        <p:xfrm>
          <a:off x="1965362" y="1794618"/>
          <a:ext cx="9099395" cy="2647553"/>
        </p:xfrm>
        <a:graphic>
          <a:graphicData uri="http://schemas.openxmlformats.org/drawingml/2006/table">
            <a:tbl>
              <a:tblPr firstRow="1" firstCol="1" bandRow="1"/>
              <a:tblGrid>
                <a:gridCol w="2864169">
                  <a:extLst>
                    <a:ext uri="{9D8B030D-6E8A-4147-A177-3AD203B41FA5}">
                      <a16:colId xmlns:a16="http://schemas.microsoft.com/office/drawing/2014/main" val="982164069"/>
                    </a:ext>
                  </a:extLst>
                </a:gridCol>
                <a:gridCol w="240041">
                  <a:extLst>
                    <a:ext uri="{9D8B030D-6E8A-4147-A177-3AD203B41FA5}">
                      <a16:colId xmlns:a16="http://schemas.microsoft.com/office/drawing/2014/main" val="1553107166"/>
                    </a:ext>
                  </a:extLst>
                </a:gridCol>
                <a:gridCol w="2858551">
                  <a:extLst>
                    <a:ext uri="{9D8B030D-6E8A-4147-A177-3AD203B41FA5}">
                      <a16:colId xmlns:a16="http://schemas.microsoft.com/office/drawing/2014/main" val="4248229150"/>
                    </a:ext>
                  </a:extLst>
                </a:gridCol>
                <a:gridCol w="278083">
                  <a:extLst>
                    <a:ext uri="{9D8B030D-6E8A-4147-A177-3AD203B41FA5}">
                      <a16:colId xmlns:a16="http://schemas.microsoft.com/office/drawing/2014/main" val="1913332557"/>
                    </a:ext>
                  </a:extLst>
                </a:gridCol>
                <a:gridCol w="2858551">
                  <a:extLst>
                    <a:ext uri="{9D8B030D-6E8A-4147-A177-3AD203B41FA5}">
                      <a16:colId xmlns:a16="http://schemas.microsoft.com/office/drawing/2014/main" val="2903608718"/>
                    </a:ext>
                  </a:extLst>
                </a:gridCol>
              </a:tblGrid>
              <a:tr h="47760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FFFF"/>
                          </a:solidFill>
                          <a:effectLst/>
                          <a:latin typeface="Franklin Gothic Medium" panose="020B06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December</a:t>
                      </a:r>
                      <a:endParaRPr lang="en-US" sz="20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FFFF"/>
                          </a:solidFill>
                          <a:effectLst/>
                          <a:latin typeface="Franklin Gothic Medium" panose="020B06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January - March</a:t>
                      </a:r>
                      <a:endParaRPr lang="en-US" sz="20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FFFF"/>
                          </a:solidFill>
                          <a:effectLst/>
                          <a:latin typeface="Franklin Gothic Medium" panose="020B06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April</a:t>
                      </a:r>
                      <a:endParaRPr lang="en-US" sz="20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3746659"/>
                  </a:ext>
                </a:extLst>
              </a:tr>
              <a:tr h="21699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Determine if self-selected </a:t>
                      </a:r>
                      <a:r>
                        <a:rPr lang="en-US" sz="1800" i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assigned by Local NPG Committee</a:t>
                      </a:r>
                      <a:endParaRPr lang="en-US" sz="20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Peer Selection &amp; Introductions as needed</a:t>
                      </a:r>
                      <a:endParaRPr lang="en-US" sz="20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Face-to-face meeting with peer via buddy process</a:t>
                      </a:r>
                      <a:endParaRPr lang="en-US" sz="20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Document completed peer review in Workday</a:t>
                      </a:r>
                      <a:endParaRPr lang="en-US" sz="20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 ready for Annual Performance Appraisal</a:t>
                      </a:r>
                      <a:endParaRPr lang="en-US" sz="20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*Specific due dates shared each year by leadership and HR</a:t>
                      </a:r>
                      <a:endParaRPr lang="en-US" sz="2000" dirty="0">
                        <a:effectLst/>
                        <a:latin typeface="Franklin Gothic Book" panose="020B0503020102020204" pitchFamily="34" charset="0"/>
                        <a:ea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1929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769603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 A-Blue-orange-torqouise">
  <a:themeElements>
    <a:clrScheme name="UVA-Blue-Orange-Cyan">
      <a:dk1>
        <a:srgbClr val="000000"/>
      </a:dk1>
      <a:lt1>
        <a:srgbClr val="FFFFFF"/>
      </a:lt1>
      <a:dk2>
        <a:srgbClr val="222E4A"/>
      </a:dk2>
      <a:lt2>
        <a:srgbClr val="FFFFFF"/>
      </a:lt2>
      <a:accent1>
        <a:srgbClr val="E57102"/>
      </a:accent1>
      <a:accent2>
        <a:srgbClr val="222E4A"/>
      </a:accent2>
      <a:accent3>
        <a:srgbClr val="029FDF"/>
      </a:accent3>
      <a:accent4>
        <a:srgbClr val="40B8E7"/>
      </a:accent4>
      <a:accent5>
        <a:srgbClr val="7ECEEF"/>
      </a:accent5>
      <a:accent6>
        <a:srgbClr val="C0E7F7"/>
      </a:accent6>
      <a:hlink>
        <a:srgbClr val="0563C1"/>
      </a:hlink>
      <a:folHlink>
        <a:srgbClr val="0263C1"/>
      </a:folHlink>
    </a:clrScheme>
    <a:fontScheme name="UVA Franklin">
      <a:majorFont>
        <a:latin typeface="Franklin Gothic Medium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 A in Blue- Orange- Cyan" id="{359B341E-50F8-424F-AB0D-69A58BEBFF21}" vid="{1CF8BDD8-6135-4E4B-AC38-08FE3CD7A1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1027</TotalTime>
  <Words>751</Words>
  <Application>Microsoft Office PowerPoint</Application>
  <PresentationFormat>Widescreen</PresentationFormat>
  <Paragraphs>104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Apple Symbols</vt:lpstr>
      <vt:lpstr>Arial</vt:lpstr>
      <vt:lpstr>Calibri</vt:lpstr>
      <vt:lpstr>Courier New</vt:lpstr>
      <vt:lpstr>Franklin Gothic Book</vt:lpstr>
      <vt:lpstr>Franklin Gothic Demi</vt:lpstr>
      <vt:lpstr>Franklin Gothic Medium</vt:lpstr>
      <vt:lpstr>Symbol</vt:lpstr>
      <vt:lpstr>Wingdings</vt:lpstr>
      <vt:lpstr>Design A-Blue-orange-torqouise</vt:lpstr>
      <vt:lpstr>FY26 Performance Appraisal RN Peer Review  </vt:lpstr>
      <vt:lpstr>Peer Review &amp; Self Evaluation Accountabilities</vt:lpstr>
      <vt:lpstr>Opportunities for Peer Review</vt:lpstr>
      <vt:lpstr>Peer Review for FY26 Performance Appraisals </vt:lpstr>
      <vt:lpstr>Nursing Professional Practice Model</vt:lpstr>
      <vt:lpstr>Peer Review for FY26 Performance Appraisals </vt:lpstr>
      <vt:lpstr>Defining a Peer</vt:lpstr>
      <vt:lpstr>The Role of the Nurse Leader</vt:lpstr>
      <vt:lpstr>Recommended Timeline</vt:lpstr>
      <vt:lpstr>Resources Available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Presentation Title Goes Here</dc:title>
  <dc:creator>Headley, Jake *HS</dc:creator>
  <cp:lastModifiedBy>Glanzer, Luella *HS</cp:lastModifiedBy>
  <cp:revision>83</cp:revision>
  <dcterms:created xsi:type="dcterms:W3CDTF">2023-05-23T13:04:07Z</dcterms:created>
  <dcterms:modified xsi:type="dcterms:W3CDTF">2025-12-15T15:27:44Z</dcterms:modified>
</cp:coreProperties>
</file>